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sldIdLst>
    <p:sldId id="257" r:id="rId5"/>
    <p:sldId id="329" r:id="rId6"/>
    <p:sldId id="333" r:id="rId7"/>
    <p:sldId id="332" r:id="rId8"/>
    <p:sldId id="282" r:id="rId9"/>
    <p:sldId id="335" r:id="rId10"/>
    <p:sldId id="336" r:id="rId11"/>
    <p:sldId id="286" r:id="rId12"/>
    <p:sldId id="287" r:id="rId13"/>
    <p:sldId id="289" r:id="rId14"/>
    <p:sldId id="290" r:id="rId15"/>
    <p:sldId id="265" r:id="rId16"/>
    <p:sldId id="270" r:id="rId17"/>
    <p:sldId id="278" r:id="rId18"/>
    <p:sldId id="279" r:id="rId19"/>
    <p:sldId id="292" r:id="rId20"/>
    <p:sldId id="294" r:id="rId21"/>
    <p:sldId id="296" r:id="rId22"/>
    <p:sldId id="297" r:id="rId23"/>
    <p:sldId id="298" r:id="rId24"/>
    <p:sldId id="299" r:id="rId25"/>
    <p:sldId id="300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38" r:id="rId37"/>
    <p:sldId id="340" r:id="rId38"/>
    <p:sldId id="341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AE9B"/>
    <a:srgbClr val="947F70"/>
    <a:srgbClr val="7C6956"/>
    <a:srgbClr val="405432"/>
    <a:srgbClr val="076D12"/>
    <a:srgbClr val="736B41"/>
    <a:srgbClr val="FFF5B9"/>
    <a:srgbClr val="FFCD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9" autoAdjust="0"/>
    <p:restoredTop sz="98692" autoAdjust="0"/>
  </p:normalViewPr>
  <p:slideViewPr>
    <p:cSldViewPr snapToGrid="0">
      <p:cViewPr varScale="1">
        <p:scale>
          <a:sx n="82" d="100"/>
          <a:sy n="82" d="100"/>
        </p:scale>
        <p:origin x="134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223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C5553B-9213-44BC-B936-279E2B4D6CB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C038935-C70D-481B-9969-A496AA78B4A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rial" pitchFamily="34" charset="0"/>
              <a:cs typeface="Arial" pitchFamily="34" charset="0"/>
            </a:rPr>
            <a:t>Differentiate electricity from electric current</a:t>
          </a:r>
          <a:endParaRPr lang="en-US" dirty="0"/>
        </a:p>
      </dgm:t>
    </dgm:pt>
    <dgm:pt modelId="{E68041E2-5ACE-4153-8DBE-E12F09B549D1}" type="parTrans" cxnId="{1A3F6C2A-0A6D-42CF-8E6F-952CA7816F6D}">
      <dgm:prSet/>
      <dgm:spPr/>
      <dgm:t>
        <a:bodyPr/>
        <a:lstStyle/>
        <a:p>
          <a:endParaRPr lang="en-US"/>
        </a:p>
      </dgm:t>
    </dgm:pt>
    <dgm:pt modelId="{3703D5DD-F8C9-43E9-9694-FBA77289A821}" type="sibTrans" cxnId="{1A3F6C2A-0A6D-42CF-8E6F-952CA7816F6D}">
      <dgm:prSet/>
      <dgm:spPr/>
      <dgm:t>
        <a:bodyPr/>
        <a:lstStyle/>
        <a:p>
          <a:endParaRPr lang="en-US"/>
        </a:p>
      </dgm:t>
    </dgm:pt>
    <dgm:pt modelId="{24D122E8-D2AF-4B52-87C3-D2FD92E3084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rial" pitchFamily="34" charset="0"/>
              <a:cs typeface="Arial" pitchFamily="34" charset="0"/>
            </a:rPr>
            <a:t>Enumerate the components of a simple circuit</a:t>
          </a:r>
          <a:endParaRPr lang="en-US" dirty="0"/>
        </a:p>
      </dgm:t>
    </dgm:pt>
    <dgm:pt modelId="{0C1BDE64-376A-43B0-8C74-42C2DA126244}" type="parTrans" cxnId="{AE463A65-DAA3-44B1-A316-0807AA765B1F}">
      <dgm:prSet/>
      <dgm:spPr/>
      <dgm:t>
        <a:bodyPr/>
        <a:lstStyle/>
        <a:p>
          <a:endParaRPr lang="en-US"/>
        </a:p>
      </dgm:t>
    </dgm:pt>
    <dgm:pt modelId="{3144AD6B-00CE-41DA-AFBD-60616FDDA233}" type="sibTrans" cxnId="{AE463A65-DAA3-44B1-A316-0807AA765B1F}">
      <dgm:prSet/>
      <dgm:spPr/>
      <dgm:t>
        <a:bodyPr/>
        <a:lstStyle/>
        <a:p>
          <a:endParaRPr lang="en-US"/>
        </a:p>
      </dgm:t>
    </dgm:pt>
    <dgm:pt modelId="{E587C76F-62C2-41D6-BE77-22B38DFBEA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rial" pitchFamily="34" charset="0"/>
              <a:cs typeface="Arial" pitchFamily="34" charset="0"/>
            </a:rPr>
            <a:t>Differentiate series and parallel connection</a:t>
          </a:r>
          <a:endParaRPr lang="en-US" dirty="0"/>
        </a:p>
      </dgm:t>
    </dgm:pt>
    <dgm:pt modelId="{59EF175D-D76D-4B79-BC4E-142ADB3B4BCD}" type="parTrans" cxnId="{BB34AFA2-8547-4501-9C24-16A044735738}">
      <dgm:prSet/>
      <dgm:spPr/>
      <dgm:t>
        <a:bodyPr/>
        <a:lstStyle/>
        <a:p>
          <a:endParaRPr lang="en-PH"/>
        </a:p>
      </dgm:t>
    </dgm:pt>
    <dgm:pt modelId="{6BBE997C-DCC6-408C-A2E9-823548900ACB}" type="sibTrans" cxnId="{BB34AFA2-8547-4501-9C24-16A044735738}">
      <dgm:prSet/>
      <dgm:spPr/>
      <dgm:t>
        <a:bodyPr/>
        <a:lstStyle/>
        <a:p>
          <a:endParaRPr lang="en-PH"/>
        </a:p>
      </dgm:t>
    </dgm:pt>
    <dgm:pt modelId="{3CFEF056-64A2-4EBB-BA16-F6DADDC986E6}">
      <dgm:prSet/>
      <dgm:spPr/>
      <dgm:t>
        <a:bodyPr/>
        <a:lstStyle/>
        <a:p>
          <a:pPr>
            <a:lnSpc>
              <a:spcPct val="100000"/>
            </a:lnSpc>
            <a:buAutoNum type="arabicPeriod"/>
          </a:pPr>
          <a:r>
            <a:rPr lang="en-US" dirty="0">
              <a:latin typeface="Arial" pitchFamily="34" charset="0"/>
              <a:cs typeface="Arial" pitchFamily="34" charset="0"/>
            </a:rPr>
            <a:t>Identify the different electrical symbols.</a:t>
          </a:r>
          <a:endParaRPr lang="en-US" dirty="0"/>
        </a:p>
      </dgm:t>
    </dgm:pt>
    <dgm:pt modelId="{91E25895-56FB-459F-BEA7-CC8856601F6F}" type="parTrans" cxnId="{0CCFD96D-7B68-40CD-9BF7-6751A0C34F35}">
      <dgm:prSet/>
      <dgm:spPr/>
      <dgm:t>
        <a:bodyPr/>
        <a:lstStyle/>
        <a:p>
          <a:endParaRPr lang="en-PH"/>
        </a:p>
      </dgm:t>
    </dgm:pt>
    <dgm:pt modelId="{D1F4D701-809F-4481-8261-7C6E4DC7F6A3}" type="sibTrans" cxnId="{0CCFD96D-7B68-40CD-9BF7-6751A0C34F35}">
      <dgm:prSet/>
      <dgm:spPr/>
      <dgm:t>
        <a:bodyPr/>
        <a:lstStyle/>
        <a:p>
          <a:endParaRPr lang="en-PH"/>
        </a:p>
      </dgm:t>
    </dgm:pt>
    <dgm:pt modelId="{20635D2A-FAD9-4FEC-8F3D-88F01D7773BC}" type="pres">
      <dgm:prSet presAssocID="{3FC5553B-9213-44BC-B936-279E2B4D6CBB}" presName="root" presStyleCnt="0">
        <dgm:presLayoutVars>
          <dgm:dir/>
          <dgm:resizeHandles val="exact"/>
        </dgm:presLayoutVars>
      </dgm:prSet>
      <dgm:spPr/>
    </dgm:pt>
    <dgm:pt modelId="{0888D6C7-A9A5-4E36-BB7A-D54730D050D8}" type="pres">
      <dgm:prSet presAssocID="{1C038935-C70D-481B-9969-A496AA78B4A6}" presName="compNode" presStyleCnt="0"/>
      <dgm:spPr/>
    </dgm:pt>
    <dgm:pt modelId="{874B0FAA-79DA-4B25-8B37-C5413647A4FA}" type="pres">
      <dgm:prSet presAssocID="{1C038935-C70D-481B-9969-A496AA78B4A6}" presName="bgRect" presStyleLbl="bgShp" presStyleIdx="0" presStyleCnt="4"/>
      <dgm:spPr/>
    </dgm:pt>
    <dgm:pt modelId="{6035955E-4FDE-447D-9396-CBA4149E9069}" type="pres">
      <dgm:prSet presAssocID="{1C038935-C70D-481B-9969-A496AA78B4A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with solid fill"/>
        </a:ext>
      </dgm:extLst>
    </dgm:pt>
    <dgm:pt modelId="{8446EF9E-E8A8-4B87-A5E2-A443923F04E4}" type="pres">
      <dgm:prSet presAssocID="{1C038935-C70D-481B-9969-A496AA78B4A6}" presName="spaceRect" presStyleCnt="0"/>
      <dgm:spPr/>
    </dgm:pt>
    <dgm:pt modelId="{01A7F1C8-7E01-48FC-A090-064F3B7654CC}" type="pres">
      <dgm:prSet presAssocID="{1C038935-C70D-481B-9969-A496AA78B4A6}" presName="parTx" presStyleLbl="revTx" presStyleIdx="0" presStyleCnt="4">
        <dgm:presLayoutVars>
          <dgm:chMax val="0"/>
          <dgm:chPref val="0"/>
        </dgm:presLayoutVars>
      </dgm:prSet>
      <dgm:spPr/>
    </dgm:pt>
    <dgm:pt modelId="{3EA4789F-F6C5-49FA-A49C-26E00126CE6B}" type="pres">
      <dgm:prSet presAssocID="{3703D5DD-F8C9-43E9-9694-FBA77289A821}" presName="sibTrans" presStyleCnt="0"/>
      <dgm:spPr/>
    </dgm:pt>
    <dgm:pt modelId="{0C124F52-4835-4B3C-8D94-2A3376AC14F4}" type="pres">
      <dgm:prSet presAssocID="{24D122E8-D2AF-4B52-87C3-D2FD92E30842}" presName="compNode" presStyleCnt="0"/>
      <dgm:spPr/>
    </dgm:pt>
    <dgm:pt modelId="{4172B80D-3E44-4753-81D5-03D023564C28}" type="pres">
      <dgm:prSet presAssocID="{24D122E8-D2AF-4B52-87C3-D2FD92E30842}" presName="bgRect" presStyleLbl="bgShp" presStyleIdx="1" presStyleCnt="4"/>
      <dgm:spPr/>
    </dgm:pt>
    <dgm:pt modelId="{7E6186B6-F833-420B-92CB-23429652D402}" type="pres">
      <dgm:prSet presAssocID="{24D122E8-D2AF-4B52-87C3-D2FD92E30842}" presName="iconRect" presStyleLbl="node1" presStyleIdx="1" presStyleCnt="4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14ABF83B-8370-49D4-AEFF-519FF5196B06}" type="pres">
      <dgm:prSet presAssocID="{24D122E8-D2AF-4B52-87C3-D2FD92E30842}" presName="spaceRect" presStyleCnt="0"/>
      <dgm:spPr/>
    </dgm:pt>
    <dgm:pt modelId="{496D77EB-5A66-4FF4-ADBF-9E9D5333FCC3}" type="pres">
      <dgm:prSet presAssocID="{24D122E8-D2AF-4B52-87C3-D2FD92E30842}" presName="parTx" presStyleLbl="revTx" presStyleIdx="1" presStyleCnt="4">
        <dgm:presLayoutVars>
          <dgm:chMax val="0"/>
          <dgm:chPref val="0"/>
        </dgm:presLayoutVars>
      </dgm:prSet>
      <dgm:spPr/>
    </dgm:pt>
    <dgm:pt modelId="{8EA3F604-E1F8-48A3-B104-6AF19EF55AA3}" type="pres">
      <dgm:prSet presAssocID="{3144AD6B-00CE-41DA-AFBD-60616FDDA233}" presName="sibTrans" presStyleCnt="0"/>
      <dgm:spPr/>
    </dgm:pt>
    <dgm:pt modelId="{4EA20F35-EF80-46C9-9742-E75391E5D2B6}" type="pres">
      <dgm:prSet presAssocID="{E587C76F-62C2-41D6-BE77-22B38DFBEAAA}" presName="compNode" presStyleCnt="0"/>
      <dgm:spPr/>
    </dgm:pt>
    <dgm:pt modelId="{28B11875-687C-4DA0-BB0C-945833786974}" type="pres">
      <dgm:prSet presAssocID="{E587C76F-62C2-41D6-BE77-22B38DFBEAAA}" presName="bgRect" presStyleLbl="bgShp" presStyleIdx="2" presStyleCnt="4"/>
      <dgm:spPr/>
    </dgm:pt>
    <dgm:pt modelId="{DCAE2FEB-7859-4C0E-8F63-626D8CD3B769}" type="pres">
      <dgm:prSet presAssocID="{E587C76F-62C2-41D6-BE77-22B38DFBEAAA}" presName="iconRect" presStyleLbl="node1" presStyleIdx="2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ks with solid fill"/>
        </a:ext>
      </dgm:extLst>
    </dgm:pt>
    <dgm:pt modelId="{6A9566D8-C6C8-4E50-90E6-676AB04CEE77}" type="pres">
      <dgm:prSet presAssocID="{E587C76F-62C2-41D6-BE77-22B38DFBEAAA}" presName="spaceRect" presStyleCnt="0"/>
      <dgm:spPr/>
    </dgm:pt>
    <dgm:pt modelId="{739E3A5C-1E19-4F9F-801A-BA10FCFD3422}" type="pres">
      <dgm:prSet presAssocID="{E587C76F-62C2-41D6-BE77-22B38DFBEAAA}" presName="parTx" presStyleLbl="revTx" presStyleIdx="2" presStyleCnt="4">
        <dgm:presLayoutVars>
          <dgm:chMax val="0"/>
          <dgm:chPref val="0"/>
        </dgm:presLayoutVars>
      </dgm:prSet>
      <dgm:spPr/>
    </dgm:pt>
    <dgm:pt modelId="{78708BB5-97C8-4C84-B737-49F3AB05F035}" type="pres">
      <dgm:prSet presAssocID="{6BBE997C-DCC6-408C-A2E9-823548900ACB}" presName="sibTrans" presStyleCnt="0"/>
      <dgm:spPr/>
    </dgm:pt>
    <dgm:pt modelId="{9F0C309B-3F49-4B08-819D-A53E7B422532}" type="pres">
      <dgm:prSet presAssocID="{3CFEF056-64A2-4EBB-BA16-F6DADDC986E6}" presName="compNode" presStyleCnt="0"/>
      <dgm:spPr/>
    </dgm:pt>
    <dgm:pt modelId="{4FA31EF3-06A9-4CFF-9141-6A579091744A}" type="pres">
      <dgm:prSet presAssocID="{3CFEF056-64A2-4EBB-BA16-F6DADDC986E6}" presName="bgRect" presStyleLbl="bgShp" presStyleIdx="3" presStyleCnt="4"/>
      <dgm:spPr/>
    </dgm:pt>
    <dgm:pt modelId="{F20CB0FB-480B-40D7-BA0F-3CDE665A6DE6}" type="pres">
      <dgm:prSet presAssocID="{3CFEF056-64A2-4EBB-BA16-F6DADDC986E6}" presName="iconRect" presStyleLbl="node1" presStyleIdx="3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ks with solid fill"/>
        </a:ext>
      </dgm:extLst>
    </dgm:pt>
    <dgm:pt modelId="{59C2022E-B612-4CEA-A904-B3948C6A19A5}" type="pres">
      <dgm:prSet presAssocID="{3CFEF056-64A2-4EBB-BA16-F6DADDC986E6}" presName="spaceRect" presStyleCnt="0"/>
      <dgm:spPr/>
    </dgm:pt>
    <dgm:pt modelId="{A912CBC6-98F3-483F-B039-7977E385F789}" type="pres">
      <dgm:prSet presAssocID="{3CFEF056-64A2-4EBB-BA16-F6DADDC986E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A3F6C2A-0A6D-42CF-8E6F-952CA7816F6D}" srcId="{3FC5553B-9213-44BC-B936-279E2B4D6CBB}" destId="{1C038935-C70D-481B-9969-A496AA78B4A6}" srcOrd="0" destOrd="0" parTransId="{E68041E2-5ACE-4153-8DBE-E12F09B549D1}" sibTransId="{3703D5DD-F8C9-43E9-9694-FBA77289A821}"/>
    <dgm:cxn modelId="{426DC02D-B193-467D-9692-98C37709EC45}" type="presOf" srcId="{24D122E8-D2AF-4B52-87C3-D2FD92E30842}" destId="{496D77EB-5A66-4FF4-ADBF-9E9D5333FCC3}" srcOrd="0" destOrd="0" presId="urn:microsoft.com/office/officeart/2018/2/layout/IconVerticalSolidList"/>
    <dgm:cxn modelId="{AE463A65-DAA3-44B1-A316-0807AA765B1F}" srcId="{3FC5553B-9213-44BC-B936-279E2B4D6CBB}" destId="{24D122E8-D2AF-4B52-87C3-D2FD92E30842}" srcOrd="1" destOrd="0" parTransId="{0C1BDE64-376A-43B0-8C74-42C2DA126244}" sibTransId="{3144AD6B-00CE-41DA-AFBD-60616FDDA233}"/>
    <dgm:cxn modelId="{0CCFD96D-7B68-40CD-9BF7-6751A0C34F35}" srcId="{3FC5553B-9213-44BC-B936-279E2B4D6CBB}" destId="{3CFEF056-64A2-4EBB-BA16-F6DADDC986E6}" srcOrd="3" destOrd="0" parTransId="{91E25895-56FB-459F-BEA7-CC8856601F6F}" sibTransId="{D1F4D701-809F-4481-8261-7C6E4DC7F6A3}"/>
    <dgm:cxn modelId="{40A7C250-6333-4E18-8BEB-A14D58FCDE54}" type="presOf" srcId="{E587C76F-62C2-41D6-BE77-22B38DFBEAAA}" destId="{739E3A5C-1E19-4F9F-801A-BA10FCFD3422}" srcOrd="0" destOrd="0" presId="urn:microsoft.com/office/officeart/2018/2/layout/IconVerticalSolidList"/>
    <dgm:cxn modelId="{8DD7E856-2D40-48C8-9A2D-A3B7BED2ED52}" type="presOf" srcId="{3FC5553B-9213-44BC-B936-279E2B4D6CBB}" destId="{20635D2A-FAD9-4FEC-8F3D-88F01D7773BC}" srcOrd="0" destOrd="0" presId="urn:microsoft.com/office/officeart/2018/2/layout/IconVerticalSolidList"/>
    <dgm:cxn modelId="{A5704387-2E33-4437-9F46-590347DDBC5F}" type="presOf" srcId="{1C038935-C70D-481B-9969-A496AA78B4A6}" destId="{01A7F1C8-7E01-48FC-A090-064F3B7654CC}" srcOrd="0" destOrd="0" presId="urn:microsoft.com/office/officeart/2018/2/layout/IconVerticalSolidList"/>
    <dgm:cxn modelId="{BB34AFA2-8547-4501-9C24-16A044735738}" srcId="{3FC5553B-9213-44BC-B936-279E2B4D6CBB}" destId="{E587C76F-62C2-41D6-BE77-22B38DFBEAAA}" srcOrd="2" destOrd="0" parTransId="{59EF175D-D76D-4B79-BC4E-142ADB3B4BCD}" sibTransId="{6BBE997C-DCC6-408C-A2E9-823548900ACB}"/>
    <dgm:cxn modelId="{6652A4E9-A771-457B-93C2-5D664B7B5B6D}" type="presOf" srcId="{3CFEF056-64A2-4EBB-BA16-F6DADDC986E6}" destId="{A912CBC6-98F3-483F-B039-7977E385F789}" srcOrd="0" destOrd="0" presId="urn:microsoft.com/office/officeart/2018/2/layout/IconVerticalSolidList"/>
    <dgm:cxn modelId="{F00FA624-64DB-440A-B97F-A13F71660C71}" type="presParOf" srcId="{20635D2A-FAD9-4FEC-8F3D-88F01D7773BC}" destId="{0888D6C7-A9A5-4E36-BB7A-D54730D050D8}" srcOrd="0" destOrd="0" presId="urn:microsoft.com/office/officeart/2018/2/layout/IconVerticalSolidList"/>
    <dgm:cxn modelId="{22D73812-E8B5-4B99-BA2F-F199D017FEA3}" type="presParOf" srcId="{0888D6C7-A9A5-4E36-BB7A-D54730D050D8}" destId="{874B0FAA-79DA-4B25-8B37-C5413647A4FA}" srcOrd="0" destOrd="0" presId="urn:microsoft.com/office/officeart/2018/2/layout/IconVerticalSolidList"/>
    <dgm:cxn modelId="{333872DC-5104-441D-BDE5-A90C01DDAE2E}" type="presParOf" srcId="{0888D6C7-A9A5-4E36-BB7A-D54730D050D8}" destId="{6035955E-4FDE-447D-9396-CBA4149E9069}" srcOrd="1" destOrd="0" presId="urn:microsoft.com/office/officeart/2018/2/layout/IconVerticalSolidList"/>
    <dgm:cxn modelId="{0257B635-67DE-4AAB-8D1D-C7BDA7540ECF}" type="presParOf" srcId="{0888D6C7-A9A5-4E36-BB7A-D54730D050D8}" destId="{8446EF9E-E8A8-4B87-A5E2-A443923F04E4}" srcOrd="2" destOrd="0" presId="urn:microsoft.com/office/officeart/2018/2/layout/IconVerticalSolidList"/>
    <dgm:cxn modelId="{F06C6C2D-7812-41A7-AF67-000677850EEB}" type="presParOf" srcId="{0888D6C7-A9A5-4E36-BB7A-D54730D050D8}" destId="{01A7F1C8-7E01-48FC-A090-064F3B7654CC}" srcOrd="3" destOrd="0" presId="urn:microsoft.com/office/officeart/2018/2/layout/IconVerticalSolidList"/>
    <dgm:cxn modelId="{48E1A027-E07D-4226-A061-B6672AD546E1}" type="presParOf" srcId="{20635D2A-FAD9-4FEC-8F3D-88F01D7773BC}" destId="{3EA4789F-F6C5-49FA-A49C-26E00126CE6B}" srcOrd="1" destOrd="0" presId="urn:microsoft.com/office/officeart/2018/2/layout/IconVerticalSolidList"/>
    <dgm:cxn modelId="{7D95BC1D-C872-4FFA-82D3-E95AFB2010F4}" type="presParOf" srcId="{20635D2A-FAD9-4FEC-8F3D-88F01D7773BC}" destId="{0C124F52-4835-4B3C-8D94-2A3376AC14F4}" srcOrd="2" destOrd="0" presId="urn:microsoft.com/office/officeart/2018/2/layout/IconVerticalSolidList"/>
    <dgm:cxn modelId="{E1C3BA03-B288-4B6D-BA68-372E1337BBAD}" type="presParOf" srcId="{0C124F52-4835-4B3C-8D94-2A3376AC14F4}" destId="{4172B80D-3E44-4753-81D5-03D023564C28}" srcOrd="0" destOrd="0" presId="urn:microsoft.com/office/officeart/2018/2/layout/IconVerticalSolidList"/>
    <dgm:cxn modelId="{9E7C25C5-5407-409A-99A1-1A9EE5E4B0D1}" type="presParOf" srcId="{0C124F52-4835-4B3C-8D94-2A3376AC14F4}" destId="{7E6186B6-F833-420B-92CB-23429652D402}" srcOrd="1" destOrd="0" presId="urn:microsoft.com/office/officeart/2018/2/layout/IconVerticalSolidList"/>
    <dgm:cxn modelId="{5506FE6D-1FE8-4FC2-8C35-43831268BEDC}" type="presParOf" srcId="{0C124F52-4835-4B3C-8D94-2A3376AC14F4}" destId="{14ABF83B-8370-49D4-AEFF-519FF5196B06}" srcOrd="2" destOrd="0" presId="urn:microsoft.com/office/officeart/2018/2/layout/IconVerticalSolidList"/>
    <dgm:cxn modelId="{9207CDA1-B44D-41B2-A7C5-282A6AF43531}" type="presParOf" srcId="{0C124F52-4835-4B3C-8D94-2A3376AC14F4}" destId="{496D77EB-5A66-4FF4-ADBF-9E9D5333FCC3}" srcOrd="3" destOrd="0" presId="urn:microsoft.com/office/officeart/2018/2/layout/IconVerticalSolidList"/>
    <dgm:cxn modelId="{4E6176B4-C4C5-4C9D-B7B8-4F2E5B99E6B1}" type="presParOf" srcId="{20635D2A-FAD9-4FEC-8F3D-88F01D7773BC}" destId="{8EA3F604-E1F8-48A3-B104-6AF19EF55AA3}" srcOrd="3" destOrd="0" presId="urn:microsoft.com/office/officeart/2018/2/layout/IconVerticalSolidList"/>
    <dgm:cxn modelId="{B452654A-526C-4177-A47C-BBE4A409BD08}" type="presParOf" srcId="{20635D2A-FAD9-4FEC-8F3D-88F01D7773BC}" destId="{4EA20F35-EF80-46C9-9742-E75391E5D2B6}" srcOrd="4" destOrd="0" presId="urn:microsoft.com/office/officeart/2018/2/layout/IconVerticalSolidList"/>
    <dgm:cxn modelId="{47338EE5-3A19-430D-997B-BE1E6BC586E0}" type="presParOf" srcId="{4EA20F35-EF80-46C9-9742-E75391E5D2B6}" destId="{28B11875-687C-4DA0-BB0C-945833786974}" srcOrd="0" destOrd="0" presId="urn:microsoft.com/office/officeart/2018/2/layout/IconVerticalSolidList"/>
    <dgm:cxn modelId="{CA04EB30-7F5E-4BDC-B09F-C0878AFDA062}" type="presParOf" srcId="{4EA20F35-EF80-46C9-9742-E75391E5D2B6}" destId="{DCAE2FEB-7859-4C0E-8F63-626D8CD3B769}" srcOrd="1" destOrd="0" presId="urn:microsoft.com/office/officeart/2018/2/layout/IconVerticalSolidList"/>
    <dgm:cxn modelId="{1FB24D92-3F82-4D06-A04D-E13E3A90D10D}" type="presParOf" srcId="{4EA20F35-EF80-46C9-9742-E75391E5D2B6}" destId="{6A9566D8-C6C8-4E50-90E6-676AB04CEE77}" srcOrd="2" destOrd="0" presId="urn:microsoft.com/office/officeart/2018/2/layout/IconVerticalSolidList"/>
    <dgm:cxn modelId="{8325912F-837C-4D02-9591-10ED227E683D}" type="presParOf" srcId="{4EA20F35-EF80-46C9-9742-E75391E5D2B6}" destId="{739E3A5C-1E19-4F9F-801A-BA10FCFD3422}" srcOrd="3" destOrd="0" presId="urn:microsoft.com/office/officeart/2018/2/layout/IconVerticalSolidList"/>
    <dgm:cxn modelId="{F47B0CE6-D801-4839-8691-0D7E6A95EA84}" type="presParOf" srcId="{20635D2A-FAD9-4FEC-8F3D-88F01D7773BC}" destId="{78708BB5-97C8-4C84-B737-49F3AB05F035}" srcOrd="5" destOrd="0" presId="urn:microsoft.com/office/officeart/2018/2/layout/IconVerticalSolidList"/>
    <dgm:cxn modelId="{5B24C07D-E337-49CD-998E-04D5B1B4AF72}" type="presParOf" srcId="{20635D2A-FAD9-4FEC-8F3D-88F01D7773BC}" destId="{9F0C309B-3F49-4B08-819D-A53E7B422532}" srcOrd="6" destOrd="0" presId="urn:microsoft.com/office/officeart/2018/2/layout/IconVerticalSolidList"/>
    <dgm:cxn modelId="{31A16EC1-36D3-4B6C-8B9D-723297D62ABB}" type="presParOf" srcId="{9F0C309B-3F49-4B08-819D-A53E7B422532}" destId="{4FA31EF3-06A9-4CFF-9141-6A579091744A}" srcOrd="0" destOrd="0" presId="urn:microsoft.com/office/officeart/2018/2/layout/IconVerticalSolidList"/>
    <dgm:cxn modelId="{2595612A-5986-40D7-8AF4-F9245425D792}" type="presParOf" srcId="{9F0C309B-3F49-4B08-819D-A53E7B422532}" destId="{F20CB0FB-480B-40D7-BA0F-3CDE665A6DE6}" srcOrd="1" destOrd="0" presId="urn:microsoft.com/office/officeart/2018/2/layout/IconVerticalSolidList"/>
    <dgm:cxn modelId="{A99494F8-97AC-456A-8CDF-2760D15135C8}" type="presParOf" srcId="{9F0C309B-3F49-4B08-819D-A53E7B422532}" destId="{59C2022E-B612-4CEA-A904-B3948C6A19A5}" srcOrd="2" destOrd="0" presId="urn:microsoft.com/office/officeart/2018/2/layout/IconVerticalSolidList"/>
    <dgm:cxn modelId="{D8ADBE90-36FF-44C5-BEFA-0CCA0EEBCB76}" type="presParOf" srcId="{9F0C309B-3F49-4B08-819D-A53E7B422532}" destId="{A912CBC6-98F3-483F-B039-7977E385F78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4B0FAA-79DA-4B25-8B37-C5413647A4FA}">
      <dsp:nvSpPr>
        <dsp:cNvPr id="0" name=""/>
        <dsp:cNvSpPr/>
      </dsp:nvSpPr>
      <dsp:spPr>
        <a:xfrm>
          <a:off x="0" y="1815"/>
          <a:ext cx="7620000" cy="91998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35955E-4FDE-447D-9396-CBA4149E9069}">
      <dsp:nvSpPr>
        <dsp:cNvPr id="0" name=""/>
        <dsp:cNvSpPr/>
      </dsp:nvSpPr>
      <dsp:spPr>
        <a:xfrm>
          <a:off x="278295" y="208812"/>
          <a:ext cx="505992" cy="505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A7F1C8-7E01-48FC-A090-064F3B7654CC}">
      <dsp:nvSpPr>
        <dsp:cNvPr id="0" name=""/>
        <dsp:cNvSpPr/>
      </dsp:nvSpPr>
      <dsp:spPr>
        <a:xfrm>
          <a:off x="1062583" y="1815"/>
          <a:ext cx="6557416" cy="919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65" tIns="97365" rIns="97365" bIns="9736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itchFamily="34" charset="0"/>
              <a:cs typeface="Arial" pitchFamily="34" charset="0"/>
            </a:rPr>
            <a:t>Differentiate electricity from electric current</a:t>
          </a:r>
          <a:endParaRPr lang="en-US" sz="2200" kern="1200" dirty="0"/>
        </a:p>
      </dsp:txBody>
      <dsp:txXfrm>
        <a:off x="1062583" y="1815"/>
        <a:ext cx="6557416" cy="919985"/>
      </dsp:txXfrm>
    </dsp:sp>
    <dsp:sp modelId="{4172B80D-3E44-4753-81D5-03D023564C28}">
      <dsp:nvSpPr>
        <dsp:cNvPr id="0" name=""/>
        <dsp:cNvSpPr/>
      </dsp:nvSpPr>
      <dsp:spPr>
        <a:xfrm>
          <a:off x="0" y="1151797"/>
          <a:ext cx="7620000" cy="91998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6186B6-F833-420B-92CB-23429652D402}">
      <dsp:nvSpPr>
        <dsp:cNvPr id="0" name=""/>
        <dsp:cNvSpPr/>
      </dsp:nvSpPr>
      <dsp:spPr>
        <a:xfrm>
          <a:off x="278295" y="1358794"/>
          <a:ext cx="505992" cy="50599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6D77EB-5A66-4FF4-ADBF-9E9D5333FCC3}">
      <dsp:nvSpPr>
        <dsp:cNvPr id="0" name=""/>
        <dsp:cNvSpPr/>
      </dsp:nvSpPr>
      <dsp:spPr>
        <a:xfrm>
          <a:off x="1062583" y="1151797"/>
          <a:ext cx="6557416" cy="919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65" tIns="97365" rIns="97365" bIns="9736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itchFamily="34" charset="0"/>
              <a:cs typeface="Arial" pitchFamily="34" charset="0"/>
            </a:rPr>
            <a:t>Enumerate the components of a simple circuit</a:t>
          </a:r>
          <a:endParaRPr lang="en-US" sz="2200" kern="1200" dirty="0"/>
        </a:p>
      </dsp:txBody>
      <dsp:txXfrm>
        <a:off x="1062583" y="1151797"/>
        <a:ext cx="6557416" cy="919985"/>
      </dsp:txXfrm>
    </dsp:sp>
    <dsp:sp modelId="{28B11875-687C-4DA0-BB0C-945833786974}">
      <dsp:nvSpPr>
        <dsp:cNvPr id="0" name=""/>
        <dsp:cNvSpPr/>
      </dsp:nvSpPr>
      <dsp:spPr>
        <a:xfrm>
          <a:off x="0" y="2301779"/>
          <a:ext cx="7620000" cy="91998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AE2FEB-7859-4C0E-8F63-626D8CD3B769}">
      <dsp:nvSpPr>
        <dsp:cNvPr id="0" name=""/>
        <dsp:cNvSpPr/>
      </dsp:nvSpPr>
      <dsp:spPr>
        <a:xfrm>
          <a:off x="278295" y="2508776"/>
          <a:ext cx="505992" cy="505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9E3A5C-1E19-4F9F-801A-BA10FCFD3422}">
      <dsp:nvSpPr>
        <dsp:cNvPr id="0" name=""/>
        <dsp:cNvSpPr/>
      </dsp:nvSpPr>
      <dsp:spPr>
        <a:xfrm>
          <a:off x="1062583" y="2301779"/>
          <a:ext cx="6557416" cy="919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65" tIns="97365" rIns="97365" bIns="9736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itchFamily="34" charset="0"/>
              <a:cs typeface="Arial" pitchFamily="34" charset="0"/>
            </a:rPr>
            <a:t>Differentiate series and parallel connection</a:t>
          </a:r>
          <a:endParaRPr lang="en-US" sz="2200" kern="1200" dirty="0"/>
        </a:p>
      </dsp:txBody>
      <dsp:txXfrm>
        <a:off x="1062583" y="2301779"/>
        <a:ext cx="6557416" cy="919985"/>
      </dsp:txXfrm>
    </dsp:sp>
    <dsp:sp modelId="{4FA31EF3-06A9-4CFF-9141-6A579091744A}">
      <dsp:nvSpPr>
        <dsp:cNvPr id="0" name=""/>
        <dsp:cNvSpPr/>
      </dsp:nvSpPr>
      <dsp:spPr>
        <a:xfrm>
          <a:off x="0" y="3451761"/>
          <a:ext cx="7620000" cy="91998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0CB0FB-480B-40D7-BA0F-3CDE665A6DE6}">
      <dsp:nvSpPr>
        <dsp:cNvPr id="0" name=""/>
        <dsp:cNvSpPr/>
      </dsp:nvSpPr>
      <dsp:spPr>
        <a:xfrm>
          <a:off x="278295" y="3658758"/>
          <a:ext cx="505992" cy="505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2CBC6-98F3-483F-B039-7977E385F789}">
      <dsp:nvSpPr>
        <dsp:cNvPr id="0" name=""/>
        <dsp:cNvSpPr/>
      </dsp:nvSpPr>
      <dsp:spPr>
        <a:xfrm>
          <a:off x="1062583" y="3451761"/>
          <a:ext cx="6557416" cy="919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65" tIns="97365" rIns="97365" bIns="9736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itchFamily="34" charset="0"/>
              <a:cs typeface="Arial" pitchFamily="34" charset="0"/>
            </a:rPr>
            <a:t>Identify the different electrical symbols.</a:t>
          </a:r>
          <a:endParaRPr lang="en-US" sz="2200" kern="1200" dirty="0"/>
        </a:p>
      </dsp:txBody>
      <dsp:txXfrm>
        <a:off x="1062583" y="3451761"/>
        <a:ext cx="6557416" cy="9199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8B913-20A4-0246-9AE7-8E0A79E77377}" type="datetimeFigureOut">
              <a:rPr lang="en-US" smtClean="0"/>
              <a:pPr/>
              <a:t>2/19/2022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1CF03-9E34-964A-9EB4-926669DB59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10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3702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786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7461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"/>
          <p:cNvSpPr txBox="1">
            <a:spLocks noGrp="1"/>
          </p:cNvSpPr>
          <p:nvPr>
            <p:ph type="body" idx="1"/>
          </p:nvPr>
        </p:nvSpPr>
        <p:spPr>
          <a:xfrm>
            <a:off x="2159325" y="2882400"/>
            <a:ext cx="48255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7350" algn="ctr" rtl="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sz="2500" b="1">
                <a:solidFill>
                  <a:srgbClr val="1C4587"/>
                </a:solidFill>
              </a:defRPr>
            </a:lvl1pPr>
            <a:lvl2pPr marL="914400" lvl="1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sz="2500" b="1">
                <a:solidFill>
                  <a:srgbClr val="1C4587"/>
                </a:solidFill>
              </a:defRPr>
            </a:lvl2pPr>
            <a:lvl3pPr marL="1371600" lvl="2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3pPr>
            <a:lvl4pPr marL="1828800" lvl="3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sz="2500" b="1">
                <a:solidFill>
                  <a:srgbClr val="1C4587"/>
                </a:solidFill>
              </a:defRPr>
            </a:lvl4pPr>
            <a:lvl5pPr marL="2286000" lvl="4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sz="2500" b="1">
                <a:solidFill>
                  <a:srgbClr val="1C4587"/>
                </a:solidFill>
              </a:defRPr>
            </a:lvl5pPr>
            <a:lvl6pPr marL="2743200" lvl="5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6pPr>
            <a:lvl7pPr marL="3200400" lvl="6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sz="2500" b="1">
                <a:solidFill>
                  <a:srgbClr val="1C4587"/>
                </a:solidFill>
              </a:defRPr>
            </a:lvl7pPr>
            <a:lvl8pPr marL="3657600" lvl="7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sz="2500" b="1">
                <a:solidFill>
                  <a:srgbClr val="1C4587"/>
                </a:solidFill>
              </a:defRPr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"/>
          <p:cNvSpPr/>
          <p:nvPr/>
        </p:nvSpPr>
        <p:spPr>
          <a:xfrm>
            <a:off x="7302880" y="-392483"/>
            <a:ext cx="450550" cy="744979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4"/>
          <p:cNvSpPr/>
          <p:nvPr/>
        </p:nvSpPr>
        <p:spPr>
          <a:xfrm>
            <a:off x="-35374" y="4489284"/>
            <a:ext cx="443260" cy="672893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4"/>
          <p:cNvSpPr/>
          <p:nvPr/>
        </p:nvSpPr>
        <p:spPr>
          <a:xfrm>
            <a:off x="8817949" y="4586215"/>
            <a:ext cx="414157" cy="677016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4"/>
          <p:cNvSpPr/>
          <p:nvPr/>
        </p:nvSpPr>
        <p:spPr>
          <a:xfrm>
            <a:off x="8742974" y="5555569"/>
            <a:ext cx="495281" cy="453651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4"/>
          <p:cNvSpPr/>
          <p:nvPr/>
        </p:nvSpPr>
        <p:spPr>
          <a:xfrm>
            <a:off x="8360955" y="6009221"/>
            <a:ext cx="372518" cy="513331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4"/>
          <p:cNvSpPr/>
          <p:nvPr/>
        </p:nvSpPr>
        <p:spPr>
          <a:xfrm>
            <a:off x="-77078" y="1984025"/>
            <a:ext cx="339602" cy="534156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4"/>
          <p:cNvSpPr/>
          <p:nvPr/>
        </p:nvSpPr>
        <p:spPr>
          <a:xfrm>
            <a:off x="8052572" y="6433681"/>
            <a:ext cx="589992" cy="552172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4"/>
          <p:cNvSpPr/>
          <p:nvPr/>
        </p:nvSpPr>
        <p:spPr>
          <a:xfrm>
            <a:off x="8052577" y="5509769"/>
            <a:ext cx="388118" cy="545251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4"/>
          <p:cNvSpPr/>
          <p:nvPr/>
        </p:nvSpPr>
        <p:spPr>
          <a:xfrm>
            <a:off x="7430898" y="6497562"/>
            <a:ext cx="297606" cy="281645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4"/>
          <p:cNvSpPr/>
          <p:nvPr/>
        </p:nvSpPr>
        <p:spPr>
          <a:xfrm>
            <a:off x="8749726" y="6600167"/>
            <a:ext cx="288245" cy="245603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4"/>
          <p:cNvSpPr/>
          <p:nvPr/>
        </p:nvSpPr>
        <p:spPr>
          <a:xfrm>
            <a:off x="8522444" y="5333706"/>
            <a:ext cx="306966" cy="513369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4"/>
          <p:cNvSpPr/>
          <p:nvPr/>
        </p:nvSpPr>
        <p:spPr>
          <a:xfrm>
            <a:off x="8829403" y="6111825"/>
            <a:ext cx="391238" cy="385727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4"/>
          <p:cNvSpPr/>
          <p:nvPr/>
        </p:nvSpPr>
        <p:spPr>
          <a:xfrm>
            <a:off x="8963980" y="1784958"/>
            <a:ext cx="180033" cy="498052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4"/>
          <p:cNvSpPr/>
          <p:nvPr/>
        </p:nvSpPr>
        <p:spPr>
          <a:xfrm rot="-2426120">
            <a:off x="7110132" y="6502682"/>
            <a:ext cx="279910" cy="477295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4"/>
          <p:cNvSpPr/>
          <p:nvPr/>
        </p:nvSpPr>
        <p:spPr>
          <a:xfrm>
            <a:off x="7659648" y="5826928"/>
            <a:ext cx="377708" cy="568851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4"/>
          <p:cNvSpPr/>
          <p:nvPr/>
        </p:nvSpPr>
        <p:spPr>
          <a:xfrm>
            <a:off x="8797588" y="4104977"/>
            <a:ext cx="386048" cy="3440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4"/>
          <p:cNvSpPr/>
          <p:nvPr/>
        </p:nvSpPr>
        <p:spPr>
          <a:xfrm>
            <a:off x="7782420" y="6513509"/>
            <a:ext cx="174842" cy="249763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4"/>
          <p:cNvSpPr/>
          <p:nvPr/>
        </p:nvSpPr>
        <p:spPr>
          <a:xfrm>
            <a:off x="346878" y="811487"/>
            <a:ext cx="210213" cy="611852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4"/>
          <p:cNvSpPr/>
          <p:nvPr/>
        </p:nvSpPr>
        <p:spPr>
          <a:xfrm>
            <a:off x="645011" y="474615"/>
            <a:ext cx="414157" cy="677016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4"/>
          <p:cNvSpPr/>
          <p:nvPr/>
        </p:nvSpPr>
        <p:spPr>
          <a:xfrm>
            <a:off x="8318810" y="-39763"/>
            <a:ext cx="456818" cy="567451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4"/>
          <p:cNvSpPr/>
          <p:nvPr/>
        </p:nvSpPr>
        <p:spPr>
          <a:xfrm>
            <a:off x="-8" y="1351155"/>
            <a:ext cx="372518" cy="513331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4"/>
          <p:cNvSpPr/>
          <p:nvPr/>
        </p:nvSpPr>
        <p:spPr>
          <a:xfrm>
            <a:off x="8699356" y="238816"/>
            <a:ext cx="521292" cy="718656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4"/>
          <p:cNvSpPr/>
          <p:nvPr/>
        </p:nvSpPr>
        <p:spPr>
          <a:xfrm>
            <a:off x="700454" y="6076801"/>
            <a:ext cx="504670" cy="534169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4"/>
          <p:cNvSpPr/>
          <p:nvPr/>
        </p:nvSpPr>
        <p:spPr>
          <a:xfrm>
            <a:off x="258967" y="-115001"/>
            <a:ext cx="470320" cy="58961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4"/>
          <p:cNvSpPr/>
          <p:nvPr/>
        </p:nvSpPr>
        <p:spPr>
          <a:xfrm>
            <a:off x="-35016" y="5434125"/>
            <a:ext cx="339602" cy="534156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4"/>
          <p:cNvSpPr/>
          <p:nvPr/>
        </p:nvSpPr>
        <p:spPr>
          <a:xfrm>
            <a:off x="721259" y="6664025"/>
            <a:ext cx="463059" cy="237283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4"/>
          <p:cNvSpPr/>
          <p:nvPr/>
        </p:nvSpPr>
        <p:spPr>
          <a:xfrm>
            <a:off x="-243128" y="72281"/>
            <a:ext cx="589992" cy="552172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4"/>
          <p:cNvSpPr/>
          <p:nvPr/>
        </p:nvSpPr>
        <p:spPr>
          <a:xfrm>
            <a:off x="7842052" y="-134498"/>
            <a:ext cx="388118" cy="545251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4"/>
          <p:cNvSpPr/>
          <p:nvPr/>
        </p:nvSpPr>
        <p:spPr>
          <a:xfrm>
            <a:off x="-38626" y="772062"/>
            <a:ext cx="297606" cy="281645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4"/>
          <p:cNvSpPr/>
          <p:nvPr/>
        </p:nvSpPr>
        <p:spPr>
          <a:xfrm>
            <a:off x="1403776" y="15333"/>
            <a:ext cx="288245" cy="245603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4"/>
          <p:cNvSpPr/>
          <p:nvPr/>
        </p:nvSpPr>
        <p:spPr>
          <a:xfrm>
            <a:off x="955990" y="-76221"/>
            <a:ext cx="323616" cy="428728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4"/>
          <p:cNvSpPr/>
          <p:nvPr/>
        </p:nvSpPr>
        <p:spPr>
          <a:xfrm>
            <a:off x="1333294" y="6237940"/>
            <a:ext cx="306966" cy="513369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4"/>
          <p:cNvSpPr/>
          <p:nvPr/>
        </p:nvSpPr>
        <p:spPr>
          <a:xfrm>
            <a:off x="91624" y="6070569"/>
            <a:ext cx="416228" cy="546651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4"/>
          <p:cNvSpPr/>
          <p:nvPr/>
        </p:nvSpPr>
        <p:spPr>
          <a:xfrm>
            <a:off x="1525678" y="6548458"/>
            <a:ext cx="391238" cy="385727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4"/>
          <p:cNvSpPr/>
          <p:nvPr/>
        </p:nvSpPr>
        <p:spPr>
          <a:xfrm>
            <a:off x="2705" y="6533642"/>
            <a:ext cx="180033" cy="498052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4"/>
          <p:cNvSpPr/>
          <p:nvPr/>
        </p:nvSpPr>
        <p:spPr>
          <a:xfrm rot="1920548">
            <a:off x="8225551" y="833700"/>
            <a:ext cx="501522" cy="567409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4"/>
          <p:cNvSpPr/>
          <p:nvPr/>
        </p:nvSpPr>
        <p:spPr>
          <a:xfrm>
            <a:off x="346868" y="5418857"/>
            <a:ext cx="479681" cy="452289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4"/>
          <p:cNvSpPr/>
          <p:nvPr/>
        </p:nvSpPr>
        <p:spPr>
          <a:xfrm rot="-5400000">
            <a:off x="7949629" y="482234"/>
            <a:ext cx="373208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4"/>
          <p:cNvSpPr/>
          <p:nvPr/>
        </p:nvSpPr>
        <p:spPr>
          <a:xfrm>
            <a:off x="8801760" y="1053695"/>
            <a:ext cx="377708" cy="568851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4"/>
          <p:cNvSpPr/>
          <p:nvPr/>
        </p:nvSpPr>
        <p:spPr>
          <a:xfrm>
            <a:off x="258963" y="6610610"/>
            <a:ext cx="386048" cy="3440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4"/>
          <p:cNvSpPr/>
          <p:nvPr/>
        </p:nvSpPr>
        <p:spPr>
          <a:xfrm>
            <a:off x="8699345" y="1535209"/>
            <a:ext cx="174842" cy="249763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4"/>
          <p:cNvSpPr txBox="1">
            <a:spLocks noGrp="1"/>
          </p:cNvSpPr>
          <p:nvPr>
            <p:ph type="sldNum" idx="12"/>
          </p:nvPr>
        </p:nvSpPr>
        <p:spPr>
          <a:xfrm>
            <a:off x="4297650" y="6471065"/>
            <a:ext cx="548700" cy="3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460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50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999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2688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9479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1643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7311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54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188E4-EBF1-4750-A0C3-2ED97B433556}" type="datetimeFigureOut">
              <a:rPr lang="en-AU" smtClean="0"/>
              <a:pPr/>
              <a:t>19/02/2022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F58AA-5B2E-4475-A6A6-B7DAAF7F3DA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0662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8564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50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GENERAL PHYSICS 2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611702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26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638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2" name="Circuit Off" descr="circuit01-off.png" hidden="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1"/>
          <a:stretch/>
        </p:blipFill>
        <p:spPr>
          <a:xfrm>
            <a:off x="1114778" y="-25400"/>
            <a:ext cx="8029222" cy="68580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" y="497472"/>
            <a:ext cx="2681288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WHAT IS MAGNETISM?</a:t>
            </a:r>
            <a:endParaRPr lang="en-AU" sz="2400" b="1" dirty="0">
              <a:ln w="3175">
                <a:noFill/>
              </a:ln>
              <a:solidFill>
                <a:schemeClr val="bg2">
                  <a:lumMod val="90000"/>
                </a:schemeClr>
              </a:solidFill>
              <a:effectLst>
                <a:outerShdw dist="12700" dir="5400000" algn="t" rotWithShape="0">
                  <a:schemeClr val="bg1">
                    <a:lumMod val="85000"/>
                    <a:alpha val="8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grpSp>
        <p:nvGrpSpPr>
          <p:cNvPr id="37" name="Teacher Guide"/>
          <p:cNvGrpSpPr/>
          <p:nvPr/>
        </p:nvGrpSpPr>
        <p:grpSpPr>
          <a:xfrm>
            <a:off x="129699" y="1817041"/>
            <a:ext cx="2484556" cy="4481031"/>
            <a:chOff x="226041" y="1778000"/>
            <a:chExt cx="2484556" cy="3251200"/>
          </a:xfrm>
        </p:grpSpPr>
        <p:grpSp>
          <p:nvGrpSpPr>
            <p:cNvPr id="39" name="Group 38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45" name="Rectangle 44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260475" y="1803512"/>
              <a:ext cx="2161688" cy="3202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500" dirty="0"/>
                <a:t>It refers to the properties and interactions of magnets</a:t>
              </a:r>
            </a:p>
            <a:p>
              <a:pPr>
                <a:lnSpc>
                  <a:spcPct val="80000"/>
                </a:lnSpc>
                <a:spcBef>
                  <a:spcPct val="30000"/>
                </a:spcBef>
              </a:pPr>
              <a:endParaRPr lang="en-US" sz="2400" dirty="0"/>
            </a:p>
            <a:p>
              <a:pPr>
                <a:lnSpc>
                  <a:spcPct val="80000"/>
                </a:lnSpc>
                <a:spcBef>
                  <a:spcPct val="30000"/>
                </a:spcBef>
              </a:pPr>
              <a:r>
                <a:rPr lang="en-US" sz="2400" dirty="0"/>
                <a:t>Magnets produce magnetic forces and have magnetic field lines</a:t>
              </a: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  <a:p>
              <a:endParaRPr lang="en-AU" dirty="0"/>
            </a:p>
          </p:txBody>
        </p:sp>
      </p:grpSp>
      <p:sp>
        <p:nvSpPr>
          <p:cNvPr id="50" name="Hide Teacher Guide"/>
          <p:cNvSpPr txBox="1"/>
          <p:nvPr/>
        </p:nvSpPr>
        <p:spPr>
          <a:xfrm>
            <a:off x="826219" y="1367569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  <p:sp>
        <p:nvSpPr>
          <p:cNvPr id="51" name="Show Teacher Guide"/>
          <p:cNvSpPr txBox="1"/>
          <p:nvPr/>
        </p:nvSpPr>
        <p:spPr>
          <a:xfrm>
            <a:off x="826219" y="1367569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226" y="679432"/>
            <a:ext cx="5824986" cy="2339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226" y="3051410"/>
            <a:ext cx="5824986" cy="323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36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70" decel="100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770" decel="100000"/>
                                        <p:tgtEl>
                                          <p:spTgt spid="37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5" dur="77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7" dur="77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78" name="Group 77"/>
          <p:cNvGrpSpPr/>
          <p:nvPr/>
        </p:nvGrpSpPr>
        <p:grpSpPr>
          <a:xfrm>
            <a:off x="5791041" y="3195225"/>
            <a:ext cx="2034823" cy="447673"/>
            <a:chOff x="5924390" y="2291644"/>
            <a:chExt cx="2034823" cy="335755"/>
          </a:xfrm>
        </p:grpSpPr>
        <p:sp>
          <p:nvSpPr>
            <p:cNvPr id="16" name="TextBox 15"/>
            <p:cNvSpPr txBox="1"/>
            <p:nvPr/>
          </p:nvSpPr>
          <p:spPr>
            <a:xfrm>
              <a:off x="6487190" y="2373483"/>
              <a:ext cx="74571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WIRE</a:t>
              </a:r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5924390" y="2291644"/>
              <a:ext cx="2034823" cy="1128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248110" y="3273312"/>
            <a:ext cx="1128835" cy="2438703"/>
            <a:chOff x="3326246" y="2350209"/>
            <a:chExt cx="831447" cy="1829027"/>
          </a:xfrm>
        </p:grpSpPr>
        <p:sp>
          <p:nvSpPr>
            <p:cNvPr id="14" name="TextBox 13"/>
            <p:cNvSpPr txBox="1"/>
            <p:nvPr/>
          </p:nvSpPr>
          <p:spPr>
            <a:xfrm>
              <a:off x="3326246" y="3555988"/>
              <a:ext cx="831447" cy="6232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CLOSED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(ON)</a:t>
              </a: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3623734" y="2350209"/>
              <a:ext cx="248355" cy="1089375"/>
              <a:chOff x="6990645" y="1916292"/>
              <a:chExt cx="248355" cy="1089375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26" name="Straight Connector 25"/>
              <p:cNvCxnSpPr/>
              <p:nvPr/>
            </p:nvCxnSpPr>
            <p:spPr>
              <a:xfrm flipV="1">
                <a:off x="7110442" y="2003778"/>
                <a:ext cx="128558" cy="882094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Oval 22"/>
              <p:cNvSpPr/>
              <p:nvPr/>
            </p:nvSpPr>
            <p:spPr>
              <a:xfrm>
                <a:off x="6990645" y="2765778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990645" y="1916292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sp>
        <p:nvSpPr>
          <p:cNvPr id="13" name="TextBox 12"/>
          <p:cNvSpPr txBox="1"/>
          <p:nvPr/>
        </p:nvSpPr>
        <p:spPr>
          <a:xfrm>
            <a:off x="3243905" y="2071977"/>
            <a:ext cx="923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GLOBE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4410271" y="3256379"/>
            <a:ext cx="1074332" cy="2500257"/>
            <a:chOff x="4501177" y="2350209"/>
            <a:chExt cx="797688" cy="1875193"/>
          </a:xfrm>
        </p:grpSpPr>
        <p:grpSp>
          <p:nvGrpSpPr>
            <p:cNvPr id="59" name="Group 58"/>
            <p:cNvGrpSpPr/>
            <p:nvPr/>
          </p:nvGrpSpPr>
          <p:grpSpPr>
            <a:xfrm>
              <a:off x="4618567" y="2350209"/>
              <a:ext cx="524933" cy="1089375"/>
              <a:chOff x="7526867" y="3008492"/>
              <a:chExt cx="524933" cy="1089375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55" name="Straight Connector 54"/>
              <p:cNvCxnSpPr/>
              <p:nvPr/>
            </p:nvCxnSpPr>
            <p:spPr>
              <a:xfrm flipV="1">
                <a:off x="7646664" y="3225800"/>
                <a:ext cx="405136" cy="752272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l 55"/>
              <p:cNvSpPr/>
              <p:nvPr/>
            </p:nvSpPr>
            <p:spPr>
              <a:xfrm>
                <a:off x="7526867" y="3857978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7526867" y="3008492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501177" y="3555988"/>
              <a:ext cx="797688" cy="6694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yriad Pro Cond"/>
                  <a:cs typeface="Myriad Pro Cond"/>
                </a:rPr>
                <a:t>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OPEN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(OFF)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302757" y="914871"/>
            <a:ext cx="1363643" cy="1741881"/>
            <a:chOff x="5436107" y="581378"/>
            <a:chExt cx="1363643" cy="1306411"/>
          </a:xfrm>
        </p:grpSpPr>
        <p:grpSp>
          <p:nvGrpSpPr>
            <p:cNvPr id="2" name="Group 1"/>
            <p:cNvGrpSpPr/>
            <p:nvPr/>
          </p:nvGrpSpPr>
          <p:grpSpPr>
            <a:xfrm>
              <a:off x="5549084" y="581378"/>
              <a:ext cx="980722" cy="762000"/>
              <a:chOff x="5936545" y="479778"/>
              <a:chExt cx="980722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grpSp>
            <p:nvGrpSpPr>
              <p:cNvPr id="43" name="Group 42"/>
              <p:cNvGrpSpPr/>
              <p:nvPr/>
            </p:nvGrpSpPr>
            <p:grpSpPr>
              <a:xfrm>
                <a:off x="6508045" y="479778"/>
                <a:ext cx="409222" cy="762000"/>
                <a:chOff x="1298222" y="3654778"/>
                <a:chExt cx="409222" cy="762000"/>
              </a:xfrm>
            </p:grpSpPr>
            <p:sp>
              <p:nvSpPr>
                <p:cNvPr id="49" name="Rectangle 48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  <p:grpSp>
            <p:nvGrpSpPr>
              <p:cNvPr id="51" name="Group 50"/>
              <p:cNvGrpSpPr/>
              <p:nvPr/>
            </p:nvGrpSpPr>
            <p:grpSpPr>
              <a:xfrm>
                <a:off x="5936545" y="479778"/>
                <a:ext cx="409222" cy="762000"/>
                <a:chOff x="1298222" y="3654778"/>
                <a:chExt cx="409222" cy="762000"/>
              </a:xfrm>
            </p:grpSpPr>
            <p:sp>
              <p:nvSpPr>
                <p:cNvPr id="52" name="Rectangle 51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58" name="TextBox 57"/>
            <p:cNvSpPr txBox="1"/>
            <p:nvPr/>
          </p:nvSpPr>
          <p:spPr>
            <a:xfrm>
              <a:off x="5436107" y="1449208"/>
              <a:ext cx="1363643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BATTERIES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x2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39526" y="914871"/>
            <a:ext cx="1538131" cy="1741881"/>
            <a:chOff x="6972875" y="581378"/>
            <a:chExt cx="1538131" cy="1306411"/>
          </a:xfrm>
        </p:grpSpPr>
        <p:sp>
          <p:nvSpPr>
            <p:cNvPr id="60" name="TextBox 59"/>
            <p:cNvSpPr txBox="1"/>
            <p:nvPr/>
          </p:nvSpPr>
          <p:spPr>
            <a:xfrm>
              <a:off x="7075102" y="1449208"/>
              <a:ext cx="1363643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BATTERIES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x3</a:t>
              </a: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6972875" y="581378"/>
              <a:ext cx="1538131" cy="762000"/>
              <a:chOff x="6972875" y="568678"/>
              <a:chExt cx="1538131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grpSp>
            <p:nvGrpSpPr>
              <p:cNvPr id="22" name="Group 21"/>
              <p:cNvGrpSpPr/>
              <p:nvPr/>
            </p:nvGrpSpPr>
            <p:grpSpPr>
              <a:xfrm>
                <a:off x="6972875" y="568678"/>
                <a:ext cx="409222" cy="762000"/>
                <a:chOff x="1298222" y="3654778"/>
                <a:chExt cx="409222" cy="76200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7530284" y="568678"/>
                <a:ext cx="980722" cy="762000"/>
                <a:chOff x="5936545" y="479778"/>
                <a:chExt cx="980722" cy="762000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6508045" y="479778"/>
                  <a:ext cx="409222" cy="762000"/>
                  <a:chOff x="1298222" y="3654778"/>
                  <a:chExt cx="409222" cy="762000"/>
                </a:xfrm>
              </p:grpSpPr>
              <p:sp>
                <p:nvSpPr>
                  <p:cNvPr id="67" name="Rectangle 66"/>
                  <p:cNvSpPr/>
                  <p:nvPr/>
                </p:nvSpPr>
                <p:spPr>
                  <a:xfrm>
                    <a:off x="1298222" y="3838222"/>
                    <a:ext cx="183445" cy="409222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>
                  <a:xfrm>
                    <a:off x="1636889" y="3654778"/>
                    <a:ext cx="70555" cy="76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64" name="Group 63"/>
                <p:cNvGrpSpPr/>
                <p:nvPr/>
              </p:nvGrpSpPr>
              <p:grpSpPr>
                <a:xfrm>
                  <a:off x="5936545" y="479778"/>
                  <a:ext cx="409222" cy="762000"/>
                  <a:chOff x="1298222" y="3654778"/>
                  <a:chExt cx="409222" cy="762000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1298222" y="3838222"/>
                    <a:ext cx="183445" cy="409222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1636889" y="3654778"/>
                    <a:ext cx="70555" cy="76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</p:grpSp>
          </p:grpSp>
        </p:grpSp>
      </p:grpSp>
      <p:grpSp>
        <p:nvGrpSpPr>
          <p:cNvPr id="29" name="Group 28"/>
          <p:cNvGrpSpPr/>
          <p:nvPr/>
        </p:nvGrpSpPr>
        <p:grpSpPr>
          <a:xfrm>
            <a:off x="4119594" y="914871"/>
            <a:ext cx="1153201" cy="1741881"/>
            <a:chOff x="4252943" y="581378"/>
            <a:chExt cx="1153201" cy="1306411"/>
          </a:xfrm>
        </p:grpSpPr>
        <p:sp>
          <p:nvSpPr>
            <p:cNvPr id="15" name="TextBox 14"/>
            <p:cNvSpPr txBox="1"/>
            <p:nvPr/>
          </p:nvSpPr>
          <p:spPr>
            <a:xfrm>
              <a:off x="4252943" y="1449208"/>
              <a:ext cx="115320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BATTERY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x1</a:t>
              </a: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4534475" y="581378"/>
              <a:ext cx="409222" cy="762000"/>
              <a:chOff x="1298222" y="3654778"/>
              <a:chExt cx="409222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98222" y="3838222"/>
                <a:ext cx="183445" cy="40922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636889" y="3654778"/>
                <a:ext cx="70555" cy="76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79" name="Group 78"/>
          <p:cNvGrpSpPr/>
          <p:nvPr/>
        </p:nvGrpSpPr>
        <p:grpSpPr>
          <a:xfrm>
            <a:off x="5791041" y="4034368"/>
            <a:ext cx="2565271" cy="2320841"/>
            <a:chOff x="5924390" y="2921000"/>
            <a:chExt cx="2565271" cy="1740631"/>
          </a:xfrm>
        </p:grpSpPr>
        <p:grpSp>
          <p:nvGrpSpPr>
            <p:cNvPr id="27" name="Group 26"/>
            <p:cNvGrpSpPr/>
            <p:nvPr/>
          </p:nvGrpSpPr>
          <p:grpSpPr>
            <a:xfrm>
              <a:off x="5924390" y="2921000"/>
              <a:ext cx="2034823" cy="1143000"/>
              <a:chOff x="5796844" y="2921000"/>
              <a:chExt cx="2034823" cy="1143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72" name="Straight Connector 71"/>
              <p:cNvCxnSpPr/>
              <p:nvPr/>
            </p:nvCxnSpPr>
            <p:spPr>
              <a:xfrm>
                <a:off x="5796844" y="3472744"/>
                <a:ext cx="2034823" cy="11289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6807200" y="2921000"/>
                <a:ext cx="0" cy="43180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V="1">
                <a:off x="6807200" y="3632200"/>
                <a:ext cx="0" cy="43180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5" name="Picture 24" descr="arc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00850" y="3270250"/>
                <a:ext cx="241300" cy="482600"/>
              </a:xfrm>
              <a:prstGeom prst="rect">
                <a:avLst/>
              </a:prstGeom>
            </p:spPr>
          </p:pic>
        </p:grpSp>
        <p:sp>
          <p:nvSpPr>
            <p:cNvPr id="76" name="TextBox 75"/>
            <p:cNvSpPr txBox="1"/>
            <p:nvPr/>
          </p:nvSpPr>
          <p:spPr>
            <a:xfrm>
              <a:off x="5930948" y="4176883"/>
              <a:ext cx="2558713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WIRES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CROSSING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BUT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NOT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CONNECTED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321780" y="1055981"/>
            <a:ext cx="720000" cy="720000"/>
            <a:chOff x="3455130" y="687211"/>
            <a:chExt cx="573675" cy="564444"/>
          </a:xfrm>
        </p:grpSpPr>
        <p:sp>
          <p:nvSpPr>
            <p:cNvPr id="80" name="Oval 79"/>
            <p:cNvSpPr/>
            <p:nvPr/>
          </p:nvSpPr>
          <p:spPr>
            <a:xfrm>
              <a:off x="3455596" y="687211"/>
              <a:ext cx="564444" cy="5644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 descr="arc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645743" y="641697"/>
              <a:ext cx="241300" cy="482600"/>
            </a:xfrm>
            <a:prstGeom prst="rect">
              <a:avLst/>
            </a:prstGeom>
          </p:spPr>
        </p:pic>
        <p:cxnSp>
          <p:nvCxnSpPr>
            <p:cNvPr id="82" name="Straight Connector 81"/>
            <p:cNvCxnSpPr/>
            <p:nvPr/>
          </p:nvCxnSpPr>
          <p:spPr>
            <a:xfrm flipH="1">
              <a:off x="3455130" y="980722"/>
              <a:ext cx="144000" cy="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3902805" y="980722"/>
              <a:ext cx="126000" cy="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1778000"/>
            <a:ext cx="2484556" cy="3251200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5" y="1803512"/>
              <a:ext cx="2161688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dirty="0"/>
                <a:t>Teacher Guide</a:t>
              </a:r>
            </a:p>
            <a:p>
              <a:endParaRPr lang="en-AU" sz="1400" dirty="0"/>
            </a:p>
            <a:p>
              <a:r>
                <a:rPr lang="en-AU" sz="1400" dirty="0"/>
                <a:t>Click to display each component.</a:t>
              </a:r>
            </a:p>
            <a:p>
              <a:endParaRPr lang="en-AU" dirty="0"/>
            </a:p>
          </p:txBody>
        </p:sp>
      </p:grpSp>
      <p:sp>
        <p:nvSpPr>
          <p:cNvPr id="91" name="Hide Teacher Guide"/>
          <p:cNvSpPr txBox="1"/>
          <p:nvPr/>
        </p:nvSpPr>
        <p:spPr>
          <a:xfrm>
            <a:off x="245469" y="6311900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Teacher Guide</a:t>
            </a:r>
          </a:p>
        </p:txBody>
      </p:sp>
      <p:sp>
        <p:nvSpPr>
          <p:cNvPr id="92" name="Show Teacher Guide"/>
          <p:cNvSpPr txBox="1"/>
          <p:nvPr/>
        </p:nvSpPr>
        <p:spPr>
          <a:xfrm>
            <a:off x="245469" y="6311900"/>
            <a:ext cx="20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 Teacher Guide</a:t>
            </a:r>
          </a:p>
        </p:txBody>
      </p:sp>
    </p:spTree>
    <p:extLst>
      <p:ext uri="{BB962C8B-B14F-4D97-AF65-F5344CB8AC3E}">
        <p14:creationId xmlns:p14="http://schemas.microsoft.com/office/powerpoint/2010/main" val="225538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55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"/>
                  </p:tgtEl>
                </p:cond>
              </p:nextCondLst>
            </p:seq>
          </p:childTnLst>
        </p:cTn>
      </p:par>
    </p:tnLst>
    <p:bldLst>
      <p:bldP spid="91" grpId="0"/>
      <p:bldP spid="91" grpId="1"/>
      <p:bldP spid="92" grpId="0"/>
      <p:bldP spid="9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GLOBE"/>
          <p:cNvSpPr txBox="1"/>
          <p:nvPr/>
        </p:nvSpPr>
        <p:spPr>
          <a:xfrm>
            <a:off x="4044373" y="76011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GLOBE</a:t>
            </a:r>
          </a:p>
        </p:txBody>
      </p:sp>
      <p:sp>
        <p:nvSpPr>
          <p:cNvPr id="14" name="SWITCH"/>
          <p:cNvSpPr txBox="1"/>
          <p:nvPr/>
        </p:nvSpPr>
        <p:spPr>
          <a:xfrm>
            <a:off x="7296497" y="376765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SWITCH</a:t>
            </a:r>
          </a:p>
        </p:txBody>
      </p:sp>
      <p:sp>
        <p:nvSpPr>
          <p:cNvPr id="15" name="BATTERY"/>
          <p:cNvSpPr txBox="1"/>
          <p:nvPr/>
        </p:nvSpPr>
        <p:spPr>
          <a:xfrm>
            <a:off x="3904889" y="3507077"/>
            <a:ext cx="127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BATTERY</a:t>
            </a:r>
          </a:p>
        </p:txBody>
      </p:sp>
      <p:sp>
        <p:nvSpPr>
          <p:cNvPr id="16" name="WIRE"/>
          <p:cNvSpPr txBox="1"/>
          <p:nvPr/>
        </p:nvSpPr>
        <p:spPr>
          <a:xfrm>
            <a:off x="5281724" y="203126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WIRE</a:t>
            </a:r>
          </a:p>
        </p:txBody>
      </p:sp>
      <p:grpSp>
        <p:nvGrpSpPr>
          <p:cNvPr id="22" name="Battery"/>
          <p:cNvGrpSpPr/>
          <p:nvPr/>
        </p:nvGrpSpPr>
        <p:grpSpPr>
          <a:xfrm>
            <a:off x="4653845" y="4026371"/>
            <a:ext cx="409222" cy="1016000"/>
            <a:chOff x="1298222" y="3654778"/>
            <a:chExt cx="409222" cy="762000"/>
          </a:xfrm>
        </p:grpSpPr>
        <p:sp>
          <p:nvSpPr>
            <p:cNvPr id="20" name="Rectangle 19"/>
            <p:cNvSpPr/>
            <p:nvPr/>
          </p:nvSpPr>
          <p:spPr>
            <a:xfrm>
              <a:off x="1298222" y="3838222"/>
              <a:ext cx="183445" cy="4092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636889" y="3654778"/>
              <a:ext cx="70555" cy="76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34" name="Straight Connector 33"/>
          <p:cNvCxnSpPr/>
          <p:nvPr/>
        </p:nvCxnSpPr>
        <p:spPr>
          <a:xfrm flipH="1">
            <a:off x="3725336" y="2020711"/>
            <a:ext cx="770465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3725333" y="1994371"/>
            <a:ext cx="0" cy="2540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1"/>
          </p:cNvCxnSpPr>
          <p:nvPr/>
        </p:nvCxnSpPr>
        <p:spPr>
          <a:xfrm flipH="1" flipV="1">
            <a:off x="3711223" y="4534371"/>
            <a:ext cx="942623" cy="9407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21" idx="3"/>
          </p:cNvCxnSpPr>
          <p:nvPr/>
        </p:nvCxnSpPr>
        <p:spPr>
          <a:xfrm flipH="1">
            <a:off x="5063068" y="4534371"/>
            <a:ext cx="203482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097889" y="4003795"/>
            <a:ext cx="0" cy="56444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083778" y="2003308"/>
            <a:ext cx="0" cy="620889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034845" y="2018359"/>
            <a:ext cx="2034823" cy="15052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0" name="Switch On"/>
          <p:cNvGrpSpPr/>
          <p:nvPr/>
        </p:nvGrpSpPr>
        <p:grpSpPr>
          <a:xfrm>
            <a:off x="6926891" y="2571990"/>
            <a:ext cx="331484" cy="1456648"/>
            <a:chOff x="6990644" y="1916292"/>
            <a:chExt cx="331484" cy="1092486"/>
          </a:xfrm>
        </p:grpSpPr>
        <p:cxnSp>
          <p:nvCxnSpPr>
            <p:cNvPr id="26" name="Straight Connector 25"/>
            <p:cNvCxnSpPr/>
            <p:nvPr/>
          </p:nvCxnSpPr>
          <p:spPr>
            <a:xfrm flipV="1">
              <a:off x="7193570" y="2003778"/>
              <a:ext cx="128558" cy="882094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6990644" y="2765778"/>
              <a:ext cx="32400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6990644" y="1916292"/>
              <a:ext cx="32400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59" name="Switch Off"/>
          <p:cNvGrpSpPr/>
          <p:nvPr/>
        </p:nvGrpSpPr>
        <p:grpSpPr>
          <a:xfrm>
            <a:off x="6926891" y="2571990"/>
            <a:ext cx="628844" cy="1456648"/>
            <a:chOff x="7526866" y="3008492"/>
            <a:chExt cx="628844" cy="1092486"/>
          </a:xfrm>
        </p:grpSpPr>
        <p:cxnSp>
          <p:nvCxnSpPr>
            <p:cNvPr id="55" name="Straight Connector 54"/>
            <p:cNvCxnSpPr/>
            <p:nvPr/>
          </p:nvCxnSpPr>
          <p:spPr>
            <a:xfrm flipV="1">
              <a:off x="7750574" y="3186831"/>
              <a:ext cx="405136" cy="75227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/>
            <p:cNvSpPr/>
            <p:nvPr/>
          </p:nvSpPr>
          <p:spPr>
            <a:xfrm>
              <a:off x="7526866" y="3857978"/>
              <a:ext cx="32400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7526866" y="3008492"/>
              <a:ext cx="32400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pic>
        <p:nvPicPr>
          <p:cNvPr id="72" name="Circuit Off" descr="circuit01-off.png" hidden="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1"/>
          <a:stretch/>
        </p:blipFill>
        <p:spPr>
          <a:xfrm>
            <a:off x="1114778" y="-25400"/>
            <a:ext cx="8029222" cy="6858000"/>
          </a:xfrm>
          <a:prstGeom prst="rect">
            <a:avLst/>
          </a:prstGeom>
        </p:spPr>
      </p:pic>
      <p:pic>
        <p:nvPicPr>
          <p:cNvPr id="3" name="Globe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14" y="1700526"/>
            <a:ext cx="660318" cy="6476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GlobeO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14" y="1700526"/>
            <a:ext cx="660318" cy="6476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TextBox 34"/>
          <p:cNvSpPr txBox="1"/>
          <p:nvPr/>
        </p:nvSpPr>
        <p:spPr>
          <a:xfrm>
            <a:off x="226041" y="254775"/>
            <a:ext cx="2378466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A SIMPLE</a:t>
            </a:r>
          </a:p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ELECTRICAL </a:t>
            </a:r>
            <a:r>
              <a:rPr lang="en-AU" sz="24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CIRCUIT</a:t>
            </a:r>
          </a:p>
        </p:txBody>
      </p:sp>
      <p:grpSp>
        <p:nvGrpSpPr>
          <p:cNvPr id="37" name="Teacher Guide"/>
          <p:cNvGrpSpPr/>
          <p:nvPr/>
        </p:nvGrpSpPr>
        <p:grpSpPr>
          <a:xfrm>
            <a:off x="162541" y="1778000"/>
            <a:ext cx="2484556" cy="3251200"/>
            <a:chOff x="226041" y="1778000"/>
            <a:chExt cx="2484556" cy="3251200"/>
          </a:xfrm>
        </p:grpSpPr>
        <p:grpSp>
          <p:nvGrpSpPr>
            <p:cNvPr id="39" name="Group 38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45" name="Rectangle 44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260475" y="1803512"/>
              <a:ext cx="2161688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Teacher Guide</a:t>
              </a:r>
            </a:p>
            <a:p>
              <a:endParaRPr lang="en-AU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Click on the round white terminals of the switch or the black bar of the switch to light switch to turn the globe on and off.</a:t>
              </a:r>
            </a:p>
            <a:p>
              <a:endParaRPr lang="en-AU" dirty="0"/>
            </a:p>
          </p:txBody>
        </p:sp>
      </p:grpSp>
      <p:sp>
        <p:nvSpPr>
          <p:cNvPr id="50" name="Hide Teacher Guide"/>
          <p:cNvSpPr txBox="1"/>
          <p:nvPr/>
        </p:nvSpPr>
        <p:spPr>
          <a:xfrm>
            <a:off x="245469" y="6311900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Teacher Guide</a:t>
            </a:r>
          </a:p>
        </p:txBody>
      </p:sp>
      <p:sp>
        <p:nvSpPr>
          <p:cNvPr id="51" name="Show Teacher Guide"/>
          <p:cNvSpPr txBox="1"/>
          <p:nvPr/>
        </p:nvSpPr>
        <p:spPr>
          <a:xfrm>
            <a:off x="245469" y="6311900"/>
            <a:ext cx="20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 Teacher Guide</a:t>
            </a:r>
          </a:p>
        </p:txBody>
      </p:sp>
    </p:spTree>
    <p:extLst>
      <p:ext uri="{BB962C8B-B14F-4D97-AF65-F5344CB8AC3E}">
        <p14:creationId xmlns:p14="http://schemas.microsoft.com/office/powerpoint/2010/main" val="17069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85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50" grpId="0"/>
      <p:bldP spid="50" grpId="1"/>
      <p:bldP spid="51" grpId="0"/>
      <p:bldP spid="5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2" name="TextBox 161"/>
          <p:cNvSpPr txBox="1"/>
          <p:nvPr/>
        </p:nvSpPr>
        <p:spPr>
          <a:xfrm>
            <a:off x="48241" y="254775"/>
            <a:ext cx="2556266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SERIES &amp; PARALLEL CIRCUITS</a:t>
            </a:r>
            <a:endParaRPr lang="en-AU" sz="2400" b="1" dirty="0">
              <a:ln w="3175">
                <a:noFill/>
              </a:ln>
              <a:solidFill>
                <a:schemeClr val="bg2">
                  <a:lumMod val="90000"/>
                </a:schemeClr>
              </a:solidFill>
              <a:effectLst>
                <a:outerShdw dist="12700" dir="5400000" algn="t" rotWithShape="0">
                  <a:schemeClr val="bg1">
                    <a:lumMod val="85000"/>
                    <a:alpha val="8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grpSp>
        <p:nvGrpSpPr>
          <p:cNvPr id="150" name="Battery"/>
          <p:cNvGrpSpPr/>
          <p:nvPr/>
        </p:nvGrpSpPr>
        <p:grpSpPr>
          <a:xfrm>
            <a:off x="5509008" y="2216621"/>
            <a:ext cx="409222" cy="1016000"/>
            <a:chOff x="1298222" y="3654778"/>
            <a:chExt cx="409222" cy="762000"/>
          </a:xfrm>
        </p:grpSpPr>
        <p:sp>
          <p:nvSpPr>
            <p:cNvPr id="151" name="Rectangle 150"/>
            <p:cNvSpPr/>
            <p:nvPr/>
          </p:nvSpPr>
          <p:spPr>
            <a:xfrm>
              <a:off x="1298222" y="3838222"/>
              <a:ext cx="183445" cy="4092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636889" y="3654778"/>
              <a:ext cx="70555" cy="76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154" name="Straight Connector 153"/>
          <p:cNvCxnSpPr/>
          <p:nvPr/>
        </p:nvCxnSpPr>
        <p:spPr>
          <a:xfrm flipH="1">
            <a:off x="4039661" y="833261"/>
            <a:ext cx="770465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4039658" y="806921"/>
            <a:ext cx="0" cy="190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flipH="1">
            <a:off x="4007908" y="2734027"/>
            <a:ext cx="1501100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H="1">
            <a:off x="5911881" y="2724621"/>
            <a:ext cx="1500334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7412214" y="2419470"/>
            <a:ext cx="0" cy="324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7398103" y="825383"/>
            <a:ext cx="0" cy="432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4987219" y="830909"/>
            <a:ext cx="2424996" cy="17939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1" name="Switch On"/>
          <p:cNvGrpSpPr/>
          <p:nvPr/>
        </p:nvGrpSpPr>
        <p:grpSpPr>
          <a:xfrm>
            <a:off x="7235145" y="1067040"/>
            <a:ext cx="324001" cy="1456648"/>
            <a:chOff x="6990644" y="1916292"/>
            <a:chExt cx="248356" cy="1092486"/>
          </a:xfrm>
        </p:grpSpPr>
        <p:cxnSp>
          <p:nvCxnSpPr>
            <p:cNvPr id="163" name="Straight Connector 162"/>
            <p:cNvCxnSpPr/>
            <p:nvPr/>
          </p:nvCxnSpPr>
          <p:spPr>
            <a:xfrm flipV="1">
              <a:off x="7110442" y="2003778"/>
              <a:ext cx="128558" cy="882094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Oval 163"/>
            <p:cNvSpPr/>
            <p:nvPr/>
          </p:nvSpPr>
          <p:spPr>
            <a:xfrm>
              <a:off x="6990644" y="2765778"/>
              <a:ext cx="248355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65" name="Oval 164"/>
            <p:cNvSpPr/>
            <p:nvPr/>
          </p:nvSpPr>
          <p:spPr>
            <a:xfrm>
              <a:off x="6990644" y="1916292"/>
              <a:ext cx="248355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66" name="Switch Off"/>
          <p:cNvGrpSpPr/>
          <p:nvPr/>
        </p:nvGrpSpPr>
        <p:grpSpPr>
          <a:xfrm>
            <a:off x="7235148" y="1067040"/>
            <a:ext cx="720001" cy="1452500"/>
            <a:chOff x="7526866" y="3008492"/>
            <a:chExt cx="524934" cy="1089375"/>
          </a:xfrm>
        </p:grpSpPr>
        <p:cxnSp>
          <p:nvCxnSpPr>
            <p:cNvPr id="167" name="Straight Connector 166"/>
            <p:cNvCxnSpPr/>
            <p:nvPr/>
          </p:nvCxnSpPr>
          <p:spPr>
            <a:xfrm flipV="1">
              <a:off x="7646664" y="3225800"/>
              <a:ext cx="405136" cy="75227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7526867" y="3857978"/>
              <a:ext cx="236220" cy="23988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69" name="Oval 168"/>
            <p:cNvSpPr/>
            <p:nvPr/>
          </p:nvSpPr>
          <p:spPr>
            <a:xfrm>
              <a:off x="7526866" y="3008492"/>
              <a:ext cx="23622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pic>
        <p:nvPicPr>
          <p:cNvPr id="170" name="GlobeOn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27" y="507453"/>
            <a:ext cx="660318" cy="647619"/>
          </a:xfrm>
          <a:prstGeom prst="rect">
            <a:avLst/>
          </a:prstGeom>
        </p:spPr>
      </p:pic>
      <p:pic>
        <p:nvPicPr>
          <p:cNvPr id="171" name="GlobeOn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18" y="515716"/>
            <a:ext cx="660318" cy="647619"/>
          </a:xfrm>
          <a:prstGeom prst="rect">
            <a:avLst/>
          </a:prstGeom>
        </p:spPr>
      </p:pic>
      <p:pic>
        <p:nvPicPr>
          <p:cNvPr id="172" name="GlobeOn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546" y="517056"/>
            <a:ext cx="660318" cy="647619"/>
          </a:xfrm>
          <a:prstGeom prst="rect">
            <a:avLst/>
          </a:prstGeom>
        </p:spPr>
      </p:pic>
      <p:pic>
        <p:nvPicPr>
          <p:cNvPr id="37" name="SGlobeDull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546" y="517921"/>
            <a:ext cx="660318" cy="647619"/>
          </a:xfrm>
          <a:prstGeom prst="rect">
            <a:avLst/>
          </a:prstGeom>
        </p:spPr>
      </p:pic>
      <p:pic>
        <p:nvPicPr>
          <p:cNvPr id="217" name="SGlobeDull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499" y="520939"/>
            <a:ext cx="660318" cy="647619"/>
          </a:xfrm>
          <a:prstGeom prst="rect">
            <a:avLst/>
          </a:prstGeom>
        </p:spPr>
      </p:pic>
      <p:pic>
        <p:nvPicPr>
          <p:cNvPr id="218" name="SGlobeDull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27" y="509451"/>
            <a:ext cx="660318" cy="647619"/>
          </a:xfrm>
          <a:prstGeom prst="rect">
            <a:avLst/>
          </a:prstGeom>
        </p:spPr>
      </p:pic>
      <p:pic>
        <p:nvPicPr>
          <p:cNvPr id="173" name="GlobeOff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27" y="507453"/>
            <a:ext cx="660318" cy="647619"/>
          </a:xfrm>
          <a:prstGeom prst="rect">
            <a:avLst/>
          </a:prstGeom>
        </p:spPr>
      </p:pic>
      <p:pic>
        <p:nvPicPr>
          <p:cNvPr id="174" name="GlobeOff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18" y="515716"/>
            <a:ext cx="660318" cy="647619"/>
          </a:xfrm>
          <a:prstGeom prst="rect">
            <a:avLst/>
          </a:prstGeom>
        </p:spPr>
      </p:pic>
      <p:pic>
        <p:nvPicPr>
          <p:cNvPr id="175" name="GlobeOff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546" y="517056"/>
            <a:ext cx="660318" cy="647619"/>
          </a:xfrm>
          <a:prstGeom prst="rect">
            <a:avLst/>
          </a:prstGeom>
        </p:spPr>
      </p:pic>
      <p:grpSp>
        <p:nvGrpSpPr>
          <p:cNvPr id="176" name="Battery"/>
          <p:cNvGrpSpPr/>
          <p:nvPr/>
        </p:nvGrpSpPr>
        <p:grpSpPr>
          <a:xfrm>
            <a:off x="6554227" y="5166077"/>
            <a:ext cx="409222" cy="1016000"/>
            <a:chOff x="1298222" y="3654778"/>
            <a:chExt cx="409222" cy="762000"/>
          </a:xfrm>
        </p:grpSpPr>
        <p:sp>
          <p:nvSpPr>
            <p:cNvPr id="177" name="Rectangle 176"/>
            <p:cNvSpPr/>
            <p:nvPr/>
          </p:nvSpPr>
          <p:spPr>
            <a:xfrm>
              <a:off x="1298222" y="3838222"/>
              <a:ext cx="183445" cy="4092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1636889" y="3654778"/>
              <a:ext cx="70555" cy="76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179" name="Straight Connector 178"/>
          <p:cNvCxnSpPr/>
          <p:nvPr/>
        </p:nvCxnSpPr>
        <p:spPr>
          <a:xfrm rot="16200000" flipH="1">
            <a:off x="4005207" y="4053651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4039658" y="3531071"/>
            <a:ext cx="0" cy="2160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H="1">
            <a:off x="4020609" y="5683484"/>
            <a:ext cx="2533619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7412214" y="5134095"/>
            <a:ext cx="0" cy="56444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7398103" y="3540008"/>
            <a:ext cx="0" cy="620889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4047192" y="3555059"/>
            <a:ext cx="3348000" cy="17939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5" name="Switch On"/>
          <p:cNvGrpSpPr/>
          <p:nvPr/>
        </p:nvGrpSpPr>
        <p:grpSpPr>
          <a:xfrm>
            <a:off x="7235145" y="3841990"/>
            <a:ext cx="324001" cy="1456648"/>
            <a:chOff x="6990644" y="1916292"/>
            <a:chExt cx="248356" cy="1092486"/>
          </a:xfrm>
        </p:grpSpPr>
        <p:cxnSp>
          <p:nvCxnSpPr>
            <p:cNvPr id="186" name="Straight Connector 185"/>
            <p:cNvCxnSpPr/>
            <p:nvPr/>
          </p:nvCxnSpPr>
          <p:spPr>
            <a:xfrm flipV="1">
              <a:off x="7110442" y="2003778"/>
              <a:ext cx="128558" cy="882094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Oval 186"/>
            <p:cNvSpPr/>
            <p:nvPr/>
          </p:nvSpPr>
          <p:spPr>
            <a:xfrm>
              <a:off x="6990644" y="2765778"/>
              <a:ext cx="248355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88" name="Oval 187"/>
            <p:cNvSpPr/>
            <p:nvPr/>
          </p:nvSpPr>
          <p:spPr>
            <a:xfrm>
              <a:off x="6990644" y="1916292"/>
              <a:ext cx="248355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89" name="Switch Off"/>
          <p:cNvGrpSpPr/>
          <p:nvPr/>
        </p:nvGrpSpPr>
        <p:grpSpPr>
          <a:xfrm>
            <a:off x="7235148" y="3841990"/>
            <a:ext cx="720001" cy="1456648"/>
            <a:chOff x="7526866" y="3008492"/>
            <a:chExt cx="524934" cy="1092486"/>
          </a:xfrm>
        </p:grpSpPr>
        <p:cxnSp>
          <p:nvCxnSpPr>
            <p:cNvPr id="190" name="Straight Connector 189"/>
            <p:cNvCxnSpPr/>
            <p:nvPr/>
          </p:nvCxnSpPr>
          <p:spPr>
            <a:xfrm flipV="1">
              <a:off x="7646664" y="3225800"/>
              <a:ext cx="405136" cy="75227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/>
            <p:cNvSpPr/>
            <p:nvPr/>
          </p:nvSpPr>
          <p:spPr>
            <a:xfrm>
              <a:off x="7526867" y="3857978"/>
              <a:ext cx="23622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92" name="Oval 191"/>
            <p:cNvSpPr/>
            <p:nvPr/>
          </p:nvSpPr>
          <p:spPr>
            <a:xfrm>
              <a:off x="7526866" y="3008492"/>
              <a:ext cx="236220" cy="243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193" name="Straight Connector 192"/>
          <p:cNvCxnSpPr/>
          <p:nvPr/>
        </p:nvCxnSpPr>
        <p:spPr>
          <a:xfrm rot="16200000" flipH="1">
            <a:off x="4731281" y="4053652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rot="16200000" flipH="1">
            <a:off x="4005206" y="5148497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rot="16200000" flipH="1">
            <a:off x="4738571" y="5157141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 rot="16200000" flipH="1">
            <a:off x="5458884" y="4053651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 rot="16200000" flipH="1">
            <a:off x="5458881" y="5148497"/>
            <a:ext cx="102728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6923703" y="5675167"/>
            <a:ext cx="498037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9" name="PGlobeOn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98810" y="4222446"/>
            <a:ext cx="660318" cy="647619"/>
          </a:xfrm>
          <a:prstGeom prst="rect">
            <a:avLst/>
          </a:prstGeom>
        </p:spPr>
      </p:pic>
      <p:pic>
        <p:nvPicPr>
          <p:cNvPr id="200" name="PGlobeOn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02619" y="4218232"/>
            <a:ext cx="660318" cy="647619"/>
          </a:xfrm>
          <a:prstGeom prst="rect">
            <a:avLst/>
          </a:prstGeom>
        </p:spPr>
      </p:pic>
      <p:pic>
        <p:nvPicPr>
          <p:cNvPr id="204" name="PGlobeOn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37742" y="4214223"/>
            <a:ext cx="660318" cy="647619"/>
          </a:xfrm>
          <a:prstGeom prst="rect">
            <a:avLst/>
          </a:prstGeom>
        </p:spPr>
      </p:pic>
      <p:pic>
        <p:nvPicPr>
          <p:cNvPr id="201" name="PGlobeOff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98810" y="4222446"/>
            <a:ext cx="660318" cy="647619"/>
          </a:xfrm>
          <a:prstGeom prst="rect">
            <a:avLst/>
          </a:prstGeom>
        </p:spPr>
      </p:pic>
      <p:pic>
        <p:nvPicPr>
          <p:cNvPr id="202" name="PGlobeOff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02619" y="4218232"/>
            <a:ext cx="660318" cy="647619"/>
          </a:xfrm>
          <a:prstGeom prst="rect">
            <a:avLst/>
          </a:prstGeom>
        </p:spPr>
      </p:pic>
      <p:pic>
        <p:nvPicPr>
          <p:cNvPr id="203" name="PGlobeOff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37742" y="4214223"/>
            <a:ext cx="660318" cy="647619"/>
          </a:xfrm>
          <a:prstGeom prst="rect">
            <a:avLst/>
          </a:prstGeom>
        </p:spPr>
      </p:pic>
      <p:pic>
        <p:nvPicPr>
          <p:cNvPr id="207" name="SpermanentGlobeOff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27" y="507453"/>
            <a:ext cx="660318" cy="647619"/>
          </a:xfrm>
          <a:prstGeom prst="rect">
            <a:avLst/>
          </a:prstGeom>
        </p:spPr>
      </p:pic>
      <p:pic>
        <p:nvPicPr>
          <p:cNvPr id="208" name="SPermanentGlobeOff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18" y="515716"/>
            <a:ext cx="660318" cy="647619"/>
          </a:xfrm>
          <a:prstGeom prst="rect">
            <a:avLst/>
          </a:prstGeom>
        </p:spPr>
      </p:pic>
      <p:pic>
        <p:nvPicPr>
          <p:cNvPr id="210" name="SPermanentGlobeOff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546" y="517056"/>
            <a:ext cx="660318" cy="647619"/>
          </a:xfrm>
          <a:prstGeom prst="rect">
            <a:avLst/>
          </a:prstGeom>
        </p:spPr>
      </p:pic>
      <p:pic>
        <p:nvPicPr>
          <p:cNvPr id="206" name="SBrokenGlobe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546" y="517056"/>
            <a:ext cx="660318" cy="647619"/>
          </a:xfrm>
          <a:prstGeom prst="rect">
            <a:avLst/>
          </a:prstGeom>
        </p:spPr>
      </p:pic>
      <p:pic>
        <p:nvPicPr>
          <p:cNvPr id="205" name="SBrokenGlobe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18" y="515716"/>
            <a:ext cx="660318" cy="647619"/>
          </a:xfrm>
          <a:prstGeom prst="rect">
            <a:avLst/>
          </a:prstGeom>
        </p:spPr>
      </p:pic>
      <p:pic>
        <p:nvPicPr>
          <p:cNvPr id="33" name="SBrokenGlobe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627" y="507453"/>
            <a:ext cx="660318" cy="647619"/>
          </a:xfrm>
          <a:prstGeom prst="rect">
            <a:avLst/>
          </a:prstGeom>
        </p:spPr>
      </p:pic>
      <p:pic>
        <p:nvPicPr>
          <p:cNvPr id="213" name="PBrokenGlobe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810" y="4222446"/>
            <a:ext cx="660318" cy="647619"/>
          </a:xfrm>
          <a:prstGeom prst="rect">
            <a:avLst/>
          </a:prstGeom>
        </p:spPr>
      </p:pic>
      <p:pic>
        <p:nvPicPr>
          <p:cNvPr id="211" name="PBrokenGlobe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742" y="4214223"/>
            <a:ext cx="660318" cy="647619"/>
          </a:xfrm>
          <a:prstGeom prst="rect">
            <a:avLst/>
          </a:prstGeom>
        </p:spPr>
      </p:pic>
      <p:pic>
        <p:nvPicPr>
          <p:cNvPr id="212" name="PBrokenGlobe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19" y="4218232"/>
            <a:ext cx="660318" cy="647619"/>
          </a:xfrm>
          <a:prstGeom prst="rect">
            <a:avLst/>
          </a:prstGeom>
        </p:spPr>
      </p:pic>
      <p:sp>
        <p:nvSpPr>
          <p:cNvPr id="35" name="Reset"/>
          <p:cNvSpPr txBox="1"/>
          <p:nvPr/>
        </p:nvSpPr>
        <p:spPr>
          <a:xfrm>
            <a:off x="2782888" y="5710452"/>
            <a:ext cx="73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</a:t>
            </a:r>
            <a:endParaRPr lang="en-AU" sz="4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20" name="Teacher Guide"/>
          <p:cNvGrpSpPr/>
          <p:nvPr/>
        </p:nvGrpSpPr>
        <p:grpSpPr>
          <a:xfrm>
            <a:off x="162541" y="1778000"/>
            <a:ext cx="2484556" cy="3411054"/>
            <a:chOff x="226041" y="1778000"/>
            <a:chExt cx="2484556" cy="3411054"/>
          </a:xfrm>
        </p:grpSpPr>
        <p:grpSp>
          <p:nvGrpSpPr>
            <p:cNvPr id="221" name="Group 220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223" name="Rectangle 222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224" name="Rectangle 223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222" name="TextBox 221"/>
            <p:cNvSpPr txBox="1"/>
            <p:nvPr/>
          </p:nvSpPr>
          <p:spPr>
            <a:xfrm>
              <a:off x="260475" y="1803512"/>
              <a:ext cx="2161688" cy="3385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Teacher Guide</a:t>
              </a:r>
            </a:p>
            <a:p>
              <a:endParaRPr lang="en-AU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Click on the light switches to turn the globes on and off.</a:t>
              </a: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Note the relative brightness of globes.</a:t>
              </a: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Click on an </a:t>
              </a:r>
              <a:r>
                <a:rPr lang="en-AU" sz="1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illuminated</a:t>
              </a:r>
              <a:r>
                <a:rPr lang="en-AU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globe to “break” it. Note the effect.</a:t>
              </a: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Click red arrow to reset (repair globes).</a:t>
              </a:r>
            </a:p>
            <a:p>
              <a:r>
                <a:rPr lang="en-AU" sz="1400" dirty="0">
                  <a:latin typeface="Arial" panose="020B0604020202020204" pitchFamily="34" charset="0"/>
                  <a:cs typeface="Arial" panose="020B0604020202020204" pitchFamily="34" charset="0"/>
                </a:rPr>
                <a:t>Click elsewhere to proceed to next slide.</a:t>
              </a:r>
            </a:p>
            <a:p>
              <a:endParaRPr lang="en-AU" dirty="0"/>
            </a:p>
          </p:txBody>
        </p:sp>
      </p:grpSp>
      <p:sp>
        <p:nvSpPr>
          <p:cNvPr id="226" name="Hide Teacher Guide"/>
          <p:cNvSpPr txBox="1"/>
          <p:nvPr/>
        </p:nvSpPr>
        <p:spPr>
          <a:xfrm>
            <a:off x="245469" y="6311900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Teacher Guide</a:t>
            </a:r>
          </a:p>
        </p:txBody>
      </p:sp>
      <p:sp>
        <p:nvSpPr>
          <p:cNvPr id="227" name="Show Teacher Guide"/>
          <p:cNvSpPr txBox="1"/>
          <p:nvPr/>
        </p:nvSpPr>
        <p:spPr>
          <a:xfrm>
            <a:off x="245469" y="6311900"/>
            <a:ext cx="20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 Teacher Guide</a:t>
            </a:r>
          </a:p>
        </p:txBody>
      </p:sp>
    </p:spTree>
    <p:extLst>
      <p:ext uri="{BB962C8B-B14F-4D97-AF65-F5344CB8AC3E}">
        <p14:creationId xmlns:p14="http://schemas.microsoft.com/office/powerpoint/2010/main" val="24289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6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1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1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1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9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1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5"/>
                  </p:tgtEl>
                </p:cond>
              </p:nextCondLst>
            </p:seq>
            <p:seq concurrent="1" nextAc="seek">
              <p:cTn id="105" restart="whenNotActive" fill="hold" evtFilter="cancelBubble" nodeType="interactiveSeq">
                <p:stCondLst>
                  <p:cond evt="onClick" delay="0">
                    <p:tgtEl>
                      <p:spTgt spid="2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6" fill="hold">
                      <p:stCondLst>
                        <p:cond delay="0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0"/>
                  </p:tgtEl>
                </p:cond>
              </p:nextCondLst>
            </p:seq>
            <p:seq concurrent="1" nextAc="seek">
              <p:cTn id="115" restart="whenNotActive" fill="hold" evtFilter="cancelBubble" nodeType="interactiveSeq">
                <p:stCondLst>
                  <p:cond evt="onClick" delay="0">
                    <p:tgtEl>
                      <p:spTgt spid="1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" fill="hold">
                      <p:stCondLst>
                        <p:cond delay="0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9"/>
                  </p:tgtEl>
                </p:cond>
              </p:nextCondLst>
            </p:seq>
            <p:seq concurrent="1" nextAc="seek">
              <p:cTn id="1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1" fill="hold">
                      <p:stCondLst>
                        <p:cond delay="0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129" restart="whenNotActive" fill="hold" evtFilter="cancelBubble" nodeType="interactiveSeq">
                <p:stCondLst>
                  <p:cond evt="onClick" delay="0">
                    <p:tgtEl>
                      <p:spTgt spid="2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" fill="hold">
                      <p:stCondLst>
                        <p:cond delay="0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8"/>
                  </p:tgtEl>
                </p:cond>
              </p:nextCondLst>
            </p:seq>
            <p:seq concurrent="1" nextAc="seek">
              <p:cTn id="138" restart="whenNotActive" fill="hold" evtFilter="cancelBubble" nodeType="interactiveSeq">
                <p:stCondLst>
                  <p:cond evt="onClick" delay="0">
                    <p:tgtEl>
                      <p:spTgt spid="2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9" fill="hold">
                      <p:stCondLst>
                        <p:cond delay="0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7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8" restart="whenNotActive" fill="hold" evtFilter="cancelBubble" nodeType="interactiveSeq">
                <p:stCondLst>
                  <p:cond evt="onClick" delay="0">
                    <p:tgtEl>
                      <p:spTgt spid="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9" fill="hold">
                      <p:stCondLst>
                        <p:cond delay="0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7"/>
                  </p:tgtEl>
                </p:cond>
              </p:nextCondLst>
            </p:seq>
            <p:seq concurrent="1" nextAc="seek">
              <p:cTn id="180" restart="whenNotActive" fill="hold" evtFilter="cancelBubble" nodeType="interactiveSeq">
                <p:stCondLst>
                  <p:cond evt="onClick" delay="0">
                    <p:tgtEl>
                      <p:spTgt spid="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1" fill="hold">
                      <p:stCondLst>
                        <p:cond delay="0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5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4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185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186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6"/>
                  </p:tgtEl>
                </p:cond>
              </p:nextCondLst>
            </p:seq>
          </p:childTnLst>
        </p:cTn>
      </p:par>
    </p:tnLst>
    <p:bldLst>
      <p:bldP spid="226" grpId="0"/>
      <p:bldP spid="226" grpId="1"/>
      <p:bldP spid="227" grpId="0"/>
      <p:bldP spid="22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5" name="Serial Tre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531" y="1177017"/>
            <a:ext cx="2445929" cy="4957084"/>
          </a:xfrm>
          <a:prstGeom prst="rect">
            <a:avLst/>
          </a:prstGeom>
        </p:spPr>
      </p:pic>
      <p:pic>
        <p:nvPicPr>
          <p:cNvPr id="16" name="Christmas Tre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32" y="1122425"/>
            <a:ext cx="2433556" cy="4932008"/>
          </a:xfrm>
          <a:prstGeom prst="rect">
            <a:avLst/>
          </a:prstGeom>
        </p:spPr>
      </p:pic>
      <p:pic>
        <p:nvPicPr>
          <p:cNvPr id="22" name="Light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55" y="938829"/>
            <a:ext cx="977778" cy="1422223"/>
          </a:xfrm>
          <a:prstGeom prst="rect">
            <a:avLst/>
          </a:prstGeom>
        </p:spPr>
      </p:pic>
      <p:pic>
        <p:nvPicPr>
          <p:cNvPr id="25" name="Light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289" y="4848199"/>
            <a:ext cx="977778" cy="1422223"/>
          </a:xfrm>
          <a:prstGeom prst="rect">
            <a:avLst/>
          </a:prstGeom>
        </p:spPr>
      </p:pic>
      <p:pic>
        <p:nvPicPr>
          <p:cNvPr id="17" name="Light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578" y="1751089"/>
            <a:ext cx="977778" cy="1422223"/>
          </a:xfrm>
          <a:prstGeom prst="rect">
            <a:avLst/>
          </a:prstGeom>
        </p:spPr>
      </p:pic>
      <p:pic>
        <p:nvPicPr>
          <p:cNvPr id="18" name="Light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370" y="4724405"/>
            <a:ext cx="977778" cy="1422223"/>
          </a:xfrm>
          <a:prstGeom prst="rect">
            <a:avLst/>
          </a:prstGeom>
        </p:spPr>
      </p:pic>
      <p:pic>
        <p:nvPicPr>
          <p:cNvPr id="19" name="Light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269" y="2395409"/>
            <a:ext cx="977778" cy="1422223"/>
          </a:xfrm>
          <a:prstGeom prst="rect">
            <a:avLst/>
          </a:prstGeom>
        </p:spPr>
      </p:pic>
      <p:pic>
        <p:nvPicPr>
          <p:cNvPr id="20" name="Light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30" y="2539379"/>
            <a:ext cx="977778" cy="1422223"/>
          </a:xfrm>
          <a:prstGeom prst="rect">
            <a:avLst/>
          </a:prstGeom>
        </p:spPr>
      </p:pic>
      <p:pic>
        <p:nvPicPr>
          <p:cNvPr id="21" name="Light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568" y="3729839"/>
            <a:ext cx="977778" cy="1422223"/>
          </a:xfrm>
          <a:prstGeom prst="rect">
            <a:avLst/>
          </a:prstGeom>
        </p:spPr>
      </p:pic>
      <p:pic>
        <p:nvPicPr>
          <p:cNvPr id="23" name="Light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481" y="2930146"/>
            <a:ext cx="977778" cy="1422223"/>
          </a:xfrm>
          <a:prstGeom prst="rect">
            <a:avLst/>
          </a:prstGeom>
        </p:spPr>
      </p:pic>
      <p:pic>
        <p:nvPicPr>
          <p:cNvPr id="26" name="Light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903" y="3225091"/>
            <a:ext cx="977778" cy="1422223"/>
          </a:xfrm>
          <a:prstGeom prst="rect">
            <a:avLst/>
          </a:prstGeom>
        </p:spPr>
      </p:pic>
      <p:pic>
        <p:nvPicPr>
          <p:cNvPr id="27" name="Light 0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165" y="1552957"/>
            <a:ext cx="977778" cy="1422223"/>
          </a:xfrm>
          <a:prstGeom prst="rect">
            <a:avLst/>
          </a:prstGeom>
        </p:spPr>
      </p:pic>
      <p:pic>
        <p:nvPicPr>
          <p:cNvPr id="29" name="Light 0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407" y="2700210"/>
            <a:ext cx="977778" cy="1422223"/>
          </a:xfrm>
          <a:prstGeom prst="rect">
            <a:avLst/>
          </a:prstGeom>
        </p:spPr>
      </p:pic>
      <p:pic>
        <p:nvPicPr>
          <p:cNvPr id="30" name="Light 0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95" y="3653958"/>
            <a:ext cx="977778" cy="1422223"/>
          </a:xfrm>
          <a:prstGeom prst="rect">
            <a:avLst/>
          </a:prstGeom>
        </p:spPr>
      </p:pic>
      <p:pic>
        <p:nvPicPr>
          <p:cNvPr id="24" name="Light 0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394" y="2145681"/>
            <a:ext cx="977778" cy="1422223"/>
          </a:xfrm>
          <a:prstGeom prst="rect">
            <a:avLst/>
          </a:prstGeom>
        </p:spPr>
      </p:pic>
      <p:pic>
        <p:nvPicPr>
          <p:cNvPr id="31" name="Light 0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962" y="3987893"/>
            <a:ext cx="977778" cy="1422223"/>
          </a:xfrm>
          <a:prstGeom prst="rect">
            <a:avLst/>
          </a:prstGeom>
        </p:spPr>
      </p:pic>
      <p:pic>
        <p:nvPicPr>
          <p:cNvPr id="32" name="Light 0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970" y="3044126"/>
            <a:ext cx="977778" cy="1422223"/>
          </a:xfrm>
          <a:prstGeom prst="rect">
            <a:avLst/>
          </a:prstGeom>
        </p:spPr>
      </p:pic>
      <p:pic>
        <p:nvPicPr>
          <p:cNvPr id="33" name="Light 0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32" y="4173233"/>
            <a:ext cx="977778" cy="1422223"/>
          </a:xfrm>
          <a:prstGeom prst="rect">
            <a:avLst/>
          </a:prstGeom>
        </p:spPr>
      </p:pic>
      <p:pic>
        <p:nvPicPr>
          <p:cNvPr id="40" name="Light 0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143" y="4339669"/>
            <a:ext cx="977778" cy="1422223"/>
          </a:xfrm>
          <a:prstGeom prst="rect">
            <a:avLst/>
          </a:prstGeom>
        </p:spPr>
      </p:pic>
      <p:sp>
        <p:nvSpPr>
          <p:cNvPr id="3" name="Multiply 2"/>
          <p:cNvSpPr/>
          <p:nvPr/>
        </p:nvSpPr>
        <p:spPr>
          <a:xfrm>
            <a:off x="6149734" y="4866329"/>
            <a:ext cx="333375" cy="517675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8" name="Light 0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661" y="4427410"/>
            <a:ext cx="977778" cy="1422223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230102" y="1649139"/>
            <a:ext cx="21309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2"/>
                </a:solidFill>
                <a:latin typeface="Myriad Pro Cond" pitchFamily="34" charset="0"/>
              </a:rPr>
              <a:t>If one globe burns out, all lights will go out. The circuit is no longer closed.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26041" y="254775"/>
            <a:ext cx="2319266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CHRISTMAS TREE LIGHTS </a:t>
            </a:r>
            <a:r>
              <a:rPr lang="en-AU" sz="2400" b="1" dirty="0">
                <a:ln w="3175">
                  <a:noFill/>
                </a:ln>
                <a:solidFill>
                  <a:schemeClr val="bg2"/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SERIES</a:t>
            </a:r>
          </a:p>
        </p:txBody>
      </p:sp>
      <p:grpSp>
        <p:nvGrpSpPr>
          <p:cNvPr id="35" name="Teacher Guide"/>
          <p:cNvGrpSpPr/>
          <p:nvPr/>
        </p:nvGrpSpPr>
        <p:grpSpPr>
          <a:xfrm>
            <a:off x="162541" y="1778000"/>
            <a:ext cx="2484556" cy="3251200"/>
            <a:chOff x="226041" y="1778000"/>
            <a:chExt cx="2484556" cy="3251200"/>
          </a:xfrm>
        </p:grpSpPr>
        <p:grpSp>
          <p:nvGrpSpPr>
            <p:cNvPr id="36" name="Group 35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38" name="Rectangle 37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39" name="Rectangle 38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260475" y="1803512"/>
              <a:ext cx="216168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dirty="0"/>
                <a:t>Teacher Guide</a:t>
              </a:r>
            </a:p>
            <a:p>
              <a:endParaRPr lang="en-AU" sz="800" dirty="0"/>
            </a:p>
            <a:p>
              <a:r>
                <a:rPr lang="en-AU" sz="1400" dirty="0"/>
                <a:t>Click on slide to “break” a globe.</a:t>
              </a:r>
            </a:p>
            <a:p>
              <a:r>
                <a:rPr lang="en-AU" sz="1400" dirty="0"/>
                <a:t>Note all globes do not work.</a:t>
              </a:r>
            </a:p>
            <a:p>
              <a:endParaRPr lang="en-AU" dirty="0"/>
            </a:p>
          </p:txBody>
        </p:sp>
      </p:grpSp>
      <p:sp>
        <p:nvSpPr>
          <p:cNvPr id="43" name="Hide Teacher Guide"/>
          <p:cNvSpPr txBox="1"/>
          <p:nvPr/>
        </p:nvSpPr>
        <p:spPr>
          <a:xfrm>
            <a:off x="245469" y="6311900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Teacher Guide</a:t>
            </a:r>
          </a:p>
        </p:txBody>
      </p:sp>
      <p:sp>
        <p:nvSpPr>
          <p:cNvPr id="45" name="Show Teacher Guide"/>
          <p:cNvSpPr txBox="1"/>
          <p:nvPr/>
        </p:nvSpPr>
        <p:spPr>
          <a:xfrm>
            <a:off x="245469" y="6311900"/>
            <a:ext cx="20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 Teacher Guide</a:t>
            </a:r>
          </a:p>
        </p:txBody>
      </p:sp>
    </p:spTree>
    <p:extLst>
      <p:ext uri="{BB962C8B-B14F-4D97-AF65-F5344CB8AC3E}">
        <p14:creationId xmlns:p14="http://schemas.microsoft.com/office/powerpoint/2010/main" val="21330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9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5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109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  <p:bldLst>
      <p:bldP spid="3" grpId="0" animBg="1"/>
      <p:bldP spid="41" grpId="1"/>
      <p:bldP spid="43" grpId="0"/>
      <p:bldP spid="43" grpId="1"/>
      <p:bldP spid="45" grpId="0"/>
      <p:bldP spid="4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34" name="Parallel Tre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75" y="1138944"/>
            <a:ext cx="2458338" cy="4982233"/>
          </a:xfrm>
          <a:prstGeom prst="rect">
            <a:avLst/>
          </a:prstGeom>
        </p:spPr>
      </p:pic>
      <p:pic>
        <p:nvPicPr>
          <p:cNvPr id="16" name="Christmas Tre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32" y="1122425"/>
            <a:ext cx="2433556" cy="4932008"/>
          </a:xfrm>
          <a:prstGeom prst="rect">
            <a:avLst/>
          </a:prstGeom>
        </p:spPr>
      </p:pic>
      <p:pic>
        <p:nvPicPr>
          <p:cNvPr id="22" name="Light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55" y="938829"/>
            <a:ext cx="977778" cy="1422223"/>
          </a:xfrm>
          <a:prstGeom prst="rect">
            <a:avLst/>
          </a:prstGeom>
        </p:spPr>
      </p:pic>
      <p:pic>
        <p:nvPicPr>
          <p:cNvPr id="25" name="Light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289" y="4848199"/>
            <a:ext cx="977778" cy="1422223"/>
          </a:xfrm>
          <a:prstGeom prst="rect">
            <a:avLst/>
          </a:prstGeom>
        </p:spPr>
      </p:pic>
      <p:pic>
        <p:nvPicPr>
          <p:cNvPr id="17" name="Light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578" y="1751089"/>
            <a:ext cx="977778" cy="1422223"/>
          </a:xfrm>
          <a:prstGeom prst="rect">
            <a:avLst/>
          </a:prstGeom>
        </p:spPr>
      </p:pic>
      <p:pic>
        <p:nvPicPr>
          <p:cNvPr id="18" name="Light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370" y="4724405"/>
            <a:ext cx="977778" cy="1422223"/>
          </a:xfrm>
          <a:prstGeom prst="rect">
            <a:avLst/>
          </a:prstGeom>
        </p:spPr>
      </p:pic>
      <p:pic>
        <p:nvPicPr>
          <p:cNvPr id="19" name="Light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269" y="2395409"/>
            <a:ext cx="977778" cy="1422223"/>
          </a:xfrm>
          <a:prstGeom prst="rect">
            <a:avLst/>
          </a:prstGeom>
        </p:spPr>
      </p:pic>
      <p:pic>
        <p:nvPicPr>
          <p:cNvPr id="20" name="Light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30" y="2539379"/>
            <a:ext cx="977778" cy="1422223"/>
          </a:xfrm>
          <a:prstGeom prst="rect">
            <a:avLst/>
          </a:prstGeom>
        </p:spPr>
      </p:pic>
      <p:pic>
        <p:nvPicPr>
          <p:cNvPr id="21" name="Light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568" y="3729839"/>
            <a:ext cx="977778" cy="1422223"/>
          </a:xfrm>
          <a:prstGeom prst="rect">
            <a:avLst/>
          </a:prstGeom>
        </p:spPr>
      </p:pic>
      <p:pic>
        <p:nvPicPr>
          <p:cNvPr id="23" name="Light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481" y="2930146"/>
            <a:ext cx="977778" cy="1422223"/>
          </a:xfrm>
          <a:prstGeom prst="rect">
            <a:avLst/>
          </a:prstGeom>
        </p:spPr>
      </p:pic>
      <p:pic>
        <p:nvPicPr>
          <p:cNvPr id="26" name="Light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903" y="3225091"/>
            <a:ext cx="977778" cy="1422223"/>
          </a:xfrm>
          <a:prstGeom prst="rect">
            <a:avLst/>
          </a:prstGeom>
        </p:spPr>
      </p:pic>
      <p:pic>
        <p:nvPicPr>
          <p:cNvPr id="27" name="Light 0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165" y="1552957"/>
            <a:ext cx="977778" cy="1422223"/>
          </a:xfrm>
          <a:prstGeom prst="rect">
            <a:avLst/>
          </a:prstGeom>
        </p:spPr>
      </p:pic>
      <p:pic>
        <p:nvPicPr>
          <p:cNvPr id="29" name="Light 0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407" y="2700210"/>
            <a:ext cx="977778" cy="1422223"/>
          </a:xfrm>
          <a:prstGeom prst="rect">
            <a:avLst/>
          </a:prstGeom>
        </p:spPr>
      </p:pic>
      <p:pic>
        <p:nvPicPr>
          <p:cNvPr id="30" name="Light 0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95" y="3653958"/>
            <a:ext cx="977778" cy="1422223"/>
          </a:xfrm>
          <a:prstGeom prst="rect">
            <a:avLst/>
          </a:prstGeom>
        </p:spPr>
      </p:pic>
      <p:pic>
        <p:nvPicPr>
          <p:cNvPr id="24" name="Light 0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394" y="2145681"/>
            <a:ext cx="977778" cy="1422223"/>
          </a:xfrm>
          <a:prstGeom prst="rect">
            <a:avLst/>
          </a:prstGeom>
        </p:spPr>
      </p:pic>
      <p:pic>
        <p:nvPicPr>
          <p:cNvPr id="31" name="Light 0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962" y="3987893"/>
            <a:ext cx="977778" cy="1422223"/>
          </a:xfrm>
          <a:prstGeom prst="rect">
            <a:avLst/>
          </a:prstGeom>
        </p:spPr>
      </p:pic>
      <p:pic>
        <p:nvPicPr>
          <p:cNvPr id="32" name="Light 0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970" y="3044126"/>
            <a:ext cx="977778" cy="1422223"/>
          </a:xfrm>
          <a:prstGeom prst="rect">
            <a:avLst/>
          </a:prstGeom>
        </p:spPr>
      </p:pic>
      <p:pic>
        <p:nvPicPr>
          <p:cNvPr id="28" name="Light 0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067" y="4466349"/>
            <a:ext cx="977778" cy="1422223"/>
          </a:xfrm>
          <a:prstGeom prst="rect">
            <a:avLst/>
          </a:prstGeom>
        </p:spPr>
      </p:pic>
      <p:pic>
        <p:nvPicPr>
          <p:cNvPr id="40" name="Light 0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143" y="4339669"/>
            <a:ext cx="977778" cy="1422223"/>
          </a:xfrm>
          <a:prstGeom prst="rect">
            <a:avLst/>
          </a:prstGeom>
        </p:spPr>
      </p:pic>
      <p:pic>
        <p:nvPicPr>
          <p:cNvPr id="33" name="Light 0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32" y="4173233"/>
            <a:ext cx="977778" cy="1422223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226041" y="254775"/>
            <a:ext cx="2319266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CHRISTMAS TREE LIGHTS </a:t>
            </a:r>
            <a:r>
              <a:rPr lang="en-AU" sz="2400" b="1" dirty="0">
                <a:ln w="3175">
                  <a:noFill/>
                </a:ln>
                <a:solidFill>
                  <a:schemeClr val="bg2"/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PARALLEL</a:t>
            </a:r>
          </a:p>
        </p:txBody>
      </p:sp>
      <p:sp>
        <p:nvSpPr>
          <p:cNvPr id="2" name="Rectangle 1"/>
          <p:cNvSpPr/>
          <p:nvPr/>
        </p:nvSpPr>
        <p:spPr>
          <a:xfrm>
            <a:off x="297249" y="1882463"/>
            <a:ext cx="228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AU" dirty="0">
                <a:solidFill>
                  <a:srgbClr val="EEECE1"/>
                </a:solidFill>
                <a:latin typeface="Myriad Pro Cond" pitchFamily="34" charset="0"/>
              </a:rPr>
              <a:t>If one globe burns out, all other lights will remain on. The circuit is still closed.</a:t>
            </a:r>
          </a:p>
        </p:txBody>
      </p:sp>
      <p:grpSp>
        <p:nvGrpSpPr>
          <p:cNvPr id="36" name="Teacher Guide"/>
          <p:cNvGrpSpPr/>
          <p:nvPr/>
        </p:nvGrpSpPr>
        <p:grpSpPr>
          <a:xfrm>
            <a:off x="162541" y="1778000"/>
            <a:ext cx="2484556" cy="3251200"/>
            <a:chOff x="226041" y="1778000"/>
            <a:chExt cx="2484556" cy="3251200"/>
          </a:xfrm>
        </p:grpSpPr>
        <p:grpSp>
          <p:nvGrpSpPr>
            <p:cNvPr id="37" name="Group 36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39" name="Rectangle 38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1" name="Rectangle 40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260475" y="1803512"/>
              <a:ext cx="2161688" cy="200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b="1" dirty="0"/>
                <a:t>Teacher Guide</a:t>
              </a:r>
            </a:p>
            <a:p>
              <a:endParaRPr lang="en-AU" sz="800" dirty="0"/>
            </a:p>
            <a:p>
              <a:r>
                <a:rPr lang="en-AU" sz="1400" dirty="0"/>
                <a:t>Repeatedly click on the slide to break globes.</a:t>
              </a:r>
            </a:p>
            <a:p>
              <a:r>
                <a:rPr lang="en-AU" sz="1400" dirty="0"/>
                <a:t>Note all other globes remain working.</a:t>
              </a:r>
            </a:p>
            <a:p>
              <a:r>
                <a:rPr lang="en-AU" sz="1400" dirty="0"/>
                <a:t>Repeat until all globes are off.</a:t>
              </a:r>
            </a:p>
            <a:p>
              <a:endParaRPr lang="en-AU" dirty="0"/>
            </a:p>
          </p:txBody>
        </p:sp>
      </p:grpSp>
      <p:sp>
        <p:nvSpPr>
          <p:cNvPr id="43" name="Hide Teacher Guide"/>
          <p:cNvSpPr txBox="1"/>
          <p:nvPr/>
        </p:nvSpPr>
        <p:spPr>
          <a:xfrm>
            <a:off x="245469" y="6311900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Hide Teacher Guide</a:t>
            </a:r>
          </a:p>
        </p:txBody>
      </p:sp>
      <p:sp>
        <p:nvSpPr>
          <p:cNvPr id="45" name="Show Teacher Guide"/>
          <p:cNvSpPr txBox="1"/>
          <p:nvPr/>
        </p:nvSpPr>
        <p:spPr>
          <a:xfrm>
            <a:off x="245469" y="6311900"/>
            <a:ext cx="20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 Teacher Guide</a:t>
            </a:r>
          </a:p>
        </p:txBody>
      </p:sp>
    </p:spTree>
    <p:extLst>
      <p:ext uri="{BB962C8B-B14F-4D97-AF65-F5344CB8AC3E}">
        <p14:creationId xmlns:p14="http://schemas.microsoft.com/office/powerpoint/2010/main" val="288138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1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" fill="hold">
                      <p:stCondLst>
                        <p:cond delay="0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13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4" fill="hold">
                      <p:stCondLst>
                        <p:cond delay="0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5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7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138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  <p:bldLst>
      <p:bldP spid="43" grpId="0"/>
      <p:bldP spid="43" grpId="1"/>
      <p:bldP spid="45" grpId="0"/>
      <p:bldP spid="4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78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COMMON ELECTRICAL SYMBOLS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553645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3058953" y="6033336"/>
            <a:ext cx="3250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General Physics II</a:t>
            </a:r>
          </a:p>
        </p:txBody>
      </p:sp>
      <p:pic>
        <p:nvPicPr>
          <p:cNvPr id="7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812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78" name="Group 77"/>
          <p:cNvGrpSpPr/>
          <p:nvPr/>
        </p:nvGrpSpPr>
        <p:grpSpPr>
          <a:xfrm>
            <a:off x="5791041" y="3195225"/>
            <a:ext cx="2034823" cy="447673"/>
            <a:chOff x="5924390" y="2291644"/>
            <a:chExt cx="2034823" cy="335755"/>
          </a:xfrm>
        </p:grpSpPr>
        <p:sp>
          <p:nvSpPr>
            <p:cNvPr id="16" name="TextBox 15"/>
            <p:cNvSpPr txBox="1"/>
            <p:nvPr/>
          </p:nvSpPr>
          <p:spPr>
            <a:xfrm>
              <a:off x="6487190" y="2373483"/>
              <a:ext cx="74571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WIRE</a:t>
              </a:r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5924390" y="2291644"/>
              <a:ext cx="2034823" cy="1128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248110" y="3273312"/>
            <a:ext cx="1128835" cy="2438703"/>
            <a:chOff x="3326246" y="2350209"/>
            <a:chExt cx="831447" cy="1829027"/>
          </a:xfrm>
        </p:grpSpPr>
        <p:sp>
          <p:nvSpPr>
            <p:cNvPr id="14" name="TextBox 13"/>
            <p:cNvSpPr txBox="1"/>
            <p:nvPr/>
          </p:nvSpPr>
          <p:spPr>
            <a:xfrm>
              <a:off x="3326246" y="3555988"/>
              <a:ext cx="831447" cy="6232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CLOSED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(ON)</a:t>
              </a: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3623734" y="2350209"/>
              <a:ext cx="248355" cy="1089375"/>
              <a:chOff x="6990645" y="1916292"/>
              <a:chExt cx="248355" cy="1089375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26" name="Straight Connector 25"/>
              <p:cNvCxnSpPr/>
              <p:nvPr/>
            </p:nvCxnSpPr>
            <p:spPr>
              <a:xfrm flipV="1">
                <a:off x="7110442" y="2003778"/>
                <a:ext cx="128558" cy="882094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Oval 22"/>
              <p:cNvSpPr/>
              <p:nvPr/>
            </p:nvSpPr>
            <p:spPr>
              <a:xfrm>
                <a:off x="6990645" y="2765778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990645" y="1916292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sp>
        <p:nvSpPr>
          <p:cNvPr id="13" name="TextBox 12"/>
          <p:cNvSpPr txBox="1"/>
          <p:nvPr/>
        </p:nvSpPr>
        <p:spPr>
          <a:xfrm>
            <a:off x="3243905" y="2071977"/>
            <a:ext cx="923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50" dirty="0">
                <a:ln w="13500">
                  <a:noFill/>
                  <a:prstDash val="solid"/>
                </a:ln>
                <a:solidFill>
                  <a:srgbClr val="FF0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GLOBE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4410271" y="3256379"/>
            <a:ext cx="1074332" cy="2500257"/>
            <a:chOff x="4501177" y="2350209"/>
            <a:chExt cx="797688" cy="1875193"/>
          </a:xfrm>
        </p:grpSpPr>
        <p:grpSp>
          <p:nvGrpSpPr>
            <p:cNvPr id="59" name="Group 58"/>
            <p:cNvGrpSpPr/>
            <p:nvPr/>
          </p:nvGrpSpPr>
          <p:grpSpPr>
            <a:xfrm>
              <a:off x="4618567" y="2350209"/>
              <a:ext cx="524933" cy="1089375"/>
              <a:chOff x="7526867" y="3008492"/>
              <a:chExt cx="524933" cy="1089375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55" name="Straight Connector 54"/>
              <p:cNvCxnSpPr/>
              <p:nvPr/>
            </p:nvCxnSpPr>
            <p:spPr>
              <a:xfrm flipV="1">
                <a:off x="7646664" y="3225800"/>
                <a:ext cx="405136" cy="752272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l 55"/>
              <p:cNvSpPr/>
              <p:nvPr/>
            </p:nvSpPr>
            <p:spPr>
              <a:xfrm>
                <a:off x="7526867" y="3857978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7526867" y="3008492"/>
                <a:ext cx="239889" cy="23988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501177" y="3555988"/>
              <a:ext cx="797688" cy="6694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yriad Pro Cond"/>
                  <a:cs typeface="Myriad Pro Cond"/>
                </a:rPr>
                <a:t>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OPEN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(OFF)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302757" y="914871"/>
            <a:ext cx="1363643" cy="1741881"/>
            <a:chOff x="5436107" y="581378"/>
            <a:chExt cx="1363643" cy="1306411"/>
          </a:xfrm>
        </p:grpSpPr>
        <p:grpSp>
          <p:nvGrpSpPr>
            <p:cNvPr id="2" name="Group 1"/>
            <p:cNvGrpSpPr/>
            <p:nvPr/>
          </p:nvGrpSpPr>
          <p:grpSpPr>
            <a:xfrm>
              <a:off x="5549084" y="581378"/>
              <a:ext cx="980722" cy="762000"/>
              <a:chOff x="5936545" y="479778"/>
              <a:chExt cx="980722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grpSp>
            <p:nvGrpSpPr>
              <p:cNvPr id="43" name="Group 42"/>
              <p:cNvGrpSpPr/>
              <p:nvPr/>
            </p:nvGrpSpPr>
            <p:grpSpPr>
              <a:xfrm>
                <a:off x="6508045" y="479778"/>
                <a:ext cx="409222" cy="762000"/>
                <a:chOff x="1298222" y="3654778"/>
                <a:chExt cx="409222" cy="762000"/>
              </a:xfrm>
            </p:grpSpPr>
            <p:sp>
              <p:nvSpPr>
                <p:cNvPr id="49" name="Rectangle 48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  <p:grpSp>
            <p:nvGrpSpPr>
              <p:cNvPr id="51" name="Group 50"/>
              <p:cNvGrpSpPr/>
              <p:nvPr/>
            </p:nvGrpSpPr>
            <p:grpSpPr>
              <a:xfrm>
                <a:off x="5936545" y="479778"/>
                <a:ext cx="409222" cy="762000"/>
                <a:chOff x="1298222" y="3654778"/>
                <a:chExt cx="409222" cy="762000"/>
              </a:xfrm>
            </p:grpSpPr>
            <p:sp>
              <p:nvSpPr>
                <p:cNvPr id="52" name="Rectangle 51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58" name="TextBox 57"/>
            <p:cNvSpPr txBox="1"/>
            <p:nvPr/>
          </p:nvSpPr>
          <p:spPr>
            <a:xfrm>
              <a:off x="5436107" y="1449208"/>
              <a:ext cx="1363643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BATTERIES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x2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39526" y="914871"/>
            <a:ext cx="1538131" cy="1741881"/>
            <a:chOff x="6972875" y="581378"/>
            <a:chExt cx="1538131" cy="1306411"/>
          </a:xfrm>
        </p:grpSpPr>
        <p:sp>
          <p:nvSpPr>
            <p:cNvPr id="60" name="TextBox 59"/>
            <p:cNvSpPr txBox="1"/>
            <p:nvPr/>
          </p:nvSpPr>
          <p:spPr>
            <a:xfrm>
              <a:off x="7075102" y="1449208"/>
              <a:ext cx="1363643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BATTERIES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x3</a:t>
              </a: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6972875" y="581378"/>
              <a:ext cx="1538131" cy="762000"/>
              <a:chOff x="6972875" y="568678"/>
              <a:chExt cx="1538131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grpSp>
            <p:nvGrpSpPr>
              <p:cNvPr id="22" name="Group 21"/>
              <p:cNvGrpSpPr/>
              <p:nvPr/>
            </p:nvGrpSpPr>
            <p:grpSpPr>
              <a:xfrm>
                <a:off x="6972875" y="568678"/>
                <a:ext cx="409222" cy="762000"/>
                <a:chOff x="1298222" y="3654778"/>
                <a:chExt cx="409222" cy="76200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1298222" y="3838222"/>
                  <a:ext cx="183445" cy="40922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1636889" y="3654778"/>
                  <a:ext cx="70555" cy="76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7530284" y="568678"/>
                <a:ext cx="980722" cy="762000"/>
                <a:chOff x="5936545" y="479778"/>
                <a:chExt cx="980722" cy="762000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6508045" y="479778"/>
                  <a:ext cx="409222" cy="762000"/>
                  <a:chOff x="1298222" y="3654778"/>
                  <a:chExt cx="409222" cy="762000"/>
                </a:xfrm>
              </p:grpSpPr>
              <p:sp>
                <p:nvSpPr>
                  <p:cNvPr id="67" name="Rectangle 66"/>
                  <p:cNvSpPr/>
                  <p:nvPr/>
                </p:nvSpPr>
                <p:spPr>
                  <a:xfrm>
                    <a:off x="1298222" y="3838222"/>
                    <a:ext cx="183445" cy="409222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>
                  <a:xfrm>
                    <a:off x="1636889" y="3654778"/>
                    <a:ext cx="70555" cy="76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64" name="Group 63"/>
                <p:cNvGrpSpPr/>
                <p:nvPr/>
              </p:nvGrpSpPr>
              <p:grpSpPr>
                <a:xfrm>
                  <a:off x="5936545" y="479778"/>
                  <a:ext cx="409222" cy="762000"/>
                  <a:chOff x="1298222" y="3654778"/>
                  <a:chExt cx="409222" cy="762000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1298222" y="3838222"/>
                    <a:ext cx="183445" cy="409222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1636889" y="3654778"/>
                    <a:ext cx="70555" cy="76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endParaRPr>
                  </a:p>
                </p:txBody>
              </p:sp>
            </p:grpSp>
          </p:grpSp>
        </p:grpSp>
      </p:grpSp>
      <p:grpSp>
        <p:nvGrpSpPr>
          <p:cNvPr id="29" name="Group 28"/>
          <p:cNvGrpSpPr/>
          <p:nvPr/>
        </p:nvGrpSpPr>
        <p:grpSpPr>
          <a:xfrm>
            <a:off x="4119594" y="914871"/>
            <a:ext cx="1153201" cy="1741881"/>
            <a:chOff x="4252943" y="581378"/>
            <a:chExt cx="1153201" cy="1306411"/>
          </a:xfrm>
        </p:grpSpPr>
        <p:sp>
          <p:nvSpPr>
            <p:cNvPr id="15" name="TextBox 14"/>
            <p:cNvSpPr txBox="1"/>
            <p:nvPr/>
          </p:nvSpPr>
          <p:spPr>
            <a:xfrm>
              <a:off x="4252943" y="1449208"/>
              <a:ext cx="115320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BATTERY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x1</a:t>
              </a: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4534475" y="581378"/>
              <a:ext cx="409222" cy="762000"/>
              <a:chOff x="1298222" y="3654778"/>
              <a:chExt cx="409222" cy="762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98222" y="3838222"/>
                <a:ext cx="183445" cy="40922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636889" y="3654778"/>
                <a:ext cx="70555" cy="76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79" name="Group 78"/>
          <p:cNvGrpSpPr/>
          <p:nvPr/>
        </p:nvGrpSpPr>
        <p:grpSpPr>
          <a:xfrm>
            <a:off x="5791041" y="4034368"/>
            <a:ext cx="2565271" cy="2320841"/>
            <a:chOff x="5924390" y="2921000"/>
            <a:chExt cx="2565271" cy="1740631"/>
          </a:xfrm>
        </p:grpSpPr>
        <p:grpSp>
          <p:nvGrpSpPr>
            <p:cNvPr id="27" name="Group 26"/>
            <p:cNvGrpSpPr/>
            <p:nvPr/>
          </p:nvGrpSpPr>
          <p:grpSpPr>
            <a:xfrm>
              <a:off x="5924390" y="2921000"/>
              <a:ext cx="2034823" cy="1143000"/>
              <a:chOff x="5796844" y="2921000"/>
              <a:chExt cx="2034823" cy="114300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cxnSp>
            <p:nvCxnSpPr>
              <p:cNvPr id="72" name="Straight Connector 71"/>
              <p:cNvCxnSpPr/>
              <p:nvPr/>
            </p:nvCxnSpPr>
            <p:spPr>
              <a:xfrm>
                <a:off x="5796844" y="3472744"/>
                <a:ext cx="2034823" cy="11289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6807200" y="2921000"/>
                <a:ext cx="0" cy="43180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V="1">
                <a:off x="6807200" y="3632200"/>
                <a:ext cx="0" cy="43180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5" name="Picture 24" descr="arc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00850" y="3270250"/>
                <a:ext cx="241300" cy="482600"/>
              </a:xfrm>
              <a:prstGeom prst="rect">
                <a:avLst/>
              </a:prstGeom>
            </p:spPr>
          </p:pic>
        </p:grpSp>
        <p:sp>
          <p:nvSpPr>
            <p:cNvPr id="76" name="TextBox 75"/>
            <p:cNvSpPr txBox="1"/>
            <p:nvPr/>
          </p:nvSpPr>
          <p:spPr>
            <a:xfrm>
              <a:off x="5930948" y="4176883"/>
              <a:ext cx="2558713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WIRES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CROSSING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BUT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NOT</a:t>
              </a:r>
              <a:r>
                <a:rPr lang="en-US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CONNECTED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321780" y="1055981"/>
            <a:ext cx="720000" cy="720000"/>
            <a:chOff x="3455130" y="687211"/>
            <a:chExt cx="573675" cy="564444"/>
          </a:xfrm>
        </p:grpSpPr>
        <p:sp>
          <p:nvSpPr>
            <p:cNvPr id="80" name="Oval 79"/>
            <p:cNvSpPr/>
            <p:nvPr/>
          </p:nvSpPr>
          <p:spPr>
            <a:xfrm>
              <a:off x="3455596" y="687211"/>
              <a:ext cx="564444" cy="5644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 descr="arc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645743" y="641697"/>
              <a:ext cx="241300" cy="482600"/>
            </a:xfrm>
            <a:prstGeom prst="rect">
              <a:avLst/>
            </a:prstGeom>
          </p:spPr>
        </p:pic>
        <p:cxnSp>
          <p:nvCxnSpPr>
            <p:cNvPr id="82" name="Straight Connector 81"/>
            <p:cNvCxnSpPr/>
            <p:nvPr/>
          </p:nvCxnSpPr>
          <p:spPr>
            <a:xfrm flipH="1">
              <a:off x="3455130" y="980722"/>
              <a:ext cx="144000" cy="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3902805" y="980722"/>
              <a:ext cx="126000" cy="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1777999"/>
            <a:ext cx="2484556" cy="4254043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5" y="1803512"/>
              <a:ext cx="2161688" cy="3128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Circuit symbols are used in circuit diagrams showing how a circuit is connected together. </a:t>
              </a:r>
            </a:p>
            <a:p>
              <a:pPr algn="ctr"/>
              <a:r>
                <a:rPr lang="en-US" sz="2000" dirty="0"/>
                <a:t>The actual layout of the components is usually quite different from the circuit diagram.</a:t>
              </a:r>
              <a:endParaRPr lang="en-AU" sz="2000" dirty="0"/>
            </a:p>
            <a:p>
              <a:endParaRPr lang="en-AU" sz="2000" dirty="0"/>
            </a:p>
          </p:txBody>
        </p:sp>
      </p:grpSp>
      <p:sp>
        <p:nvSpPr>
          <p:cNvPr id="91" name="Hide Teacher Guide"/>
          <p:cNvSpPr txBox="1"/>
          <p:nvPr/>
        </p:nvSpPr>
        <p:spPr>
          <a:xfrm>
            <a:off x="732057" y="1274959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  <p:sp>
        <p:nvSpPr>
          <p:cNvPr id="92" name="Show Teacher Guide"/>
          <p:cNvSpPr txBox="1"/>
          <p:nvPr/>
        </p:nvSpPr>
        <p:spPr>
          <a:xfrm>
            <a:off x="732060" y="1305724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</p:spTree>
    <p:extLst>
      <p:ext uri="{BB962C8B-B14F-4D97-AF65-F5344CB8AC3E}">
        <p14:creationId xmlns:p14="http://schemas.microsoft.com/office/powerpoint/2010/main" val="3192707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1061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WIRES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56" t="27818" r="13244" b="26190"/>
          <a:stretch/>
        </p:blipFill>
        <p:spPr bwMode="auto">
          <a:xfrm>
            <a:off x="2920581" y="1062699"/>
            <a:ext cx="2507762" cy="4821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750719" y="1712567"/>
            <a:ext cx="21616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WIRE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07693" y="2974576"/>
            <a:ext cx="35124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WIRES JOINED / WIRES CONNECTED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28343" y="4527621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WIRES NOT JOINED/ WIRES NOT CONNECTED</a:t>
            </a:r>
            <a:endParaRPr lang="en-US" sz="25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68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POWER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SUPPLY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881348" y="1474040"/>
            <a:ext cx="21616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CELL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07691" y="3068388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BATTERY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07693" y="4743023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SOLAR CELL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4" t="25088" r="13839" b="35842"/>
          <a:stretch/>
        </p:blipFill>
        <p:spPr bwMode="auto">
          <a:xfrm>
            <a:off x="2862523" y="566057"/>
            <a:ext cx="2445169" cy="5208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996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8564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50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OPENING PRAYER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611702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26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638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POWER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SUPPLY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983075" y="1287153"/>
            <a:ext cx="21616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DC SUPPLY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07691" y="3545442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AC SUPPLY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07693" y="5007380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FUSE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4" t="24140" r="13244" b="45535"/>
          <a:stretch/>
        </p:blipFill>
        <p:spPr bwMode="auto">
          <a:xfrm>
            <a:off x="3028947" y="743369"/>
            <a:ext cx="2721772" cy="5192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0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720291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POWER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SUPPLY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02514" y="2140857"/>
            <a:ext cx="2989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TRANSFORMER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07690" y="4022496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GROUND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4" t="56211" r="13541" b="14034"/>
          <a:stretch/>
        </p:blipFill>
        <p:spPr bwMode="auto">
          <a:xfrm>
            <a:off x="3072491" y="928913"/>
            <a:ext cx="2235200" cy="4316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3072491" y="4296229"/>
            <a:ext cx="1117600" cy="9496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9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517391"/>
              <a:ext cx="2161688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OUTPUT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983075" y="997989"/>
            <a:ext cx="21616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LAMP (LIGHTING)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86395" y="3579318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HEATER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07690" y="4934965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7" t="43690" r="12946" b="10444"/>
          <a:stretch/>
        </p:blipFill>
        <p:spPr bwMode="auto">
          <a:xfrm>
            <a:off x="2864646" y="755428"/>
            <a:ext cx="2784473" cy="5137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983077" y="2417462"/>
            <a:ext cx="23190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LAMP (INDICATOR)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38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517391"/>
              <a:ext cx="2161688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OUTPUT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983074" y="1746617"/>
            <a:ext cx="21616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BELL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86395" y="3579318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BUZZER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65100" y="4906044"/>
            <a:ext cx="34337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INDUCTOR, COIL, SOLENOID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91" t="41550" r="13093" b="24925"/>
          <a:stretch/>
        </p:blipFill>
        <p:spPr bwMode="auto">
          <a:xfrm>
            <a:off x="2862524" y="1231966"/>
            <a:ext cx="2888195" cy="4414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350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71719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307693" y="1231966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SPST, on off switch</a:t>
            </a:r>
          </a:p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(SINGLE POLE, SINGLE THROW)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1" t="22955" r="13170" b="50000"/>
          <a:stretch/>
        </p:blipFill>
        <p:spPr bwMode="auto">
          <a:xfrm>
            <a:off x="2862523" y="743371"/>
            <a:ext cx="2445170" cy="4668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307693" y="3431775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SPDT, 2 Way switch</a:t>
            </a:r>
          </a:p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(SINGLE POLE, DOUBLE THROW)</a:t>
            </a:r>
            <a:endParaRPr lang="en-US" sz="25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71719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162541" y="2140857"/>
            <a:ext cx="2484556" cy="3110934"/>
            <a:chOff x="226041" y="1778000"/>
            <a:chExt cx="2484556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0471" y="2747352"/>
              <a:ext cx="2161688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SWITCH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307692" y="1581204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DPST switch</a:t>
            </a:r>
          </a:p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(DOUBLE POLE, SINGLE THROW)</a:t>
            </a:r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07693" y="3431775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DPDT switch</a:t>
            </a:r>
          </a:p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(DOUBLE POLE, DOUBLE THROW)</a:t>
            </a:r>
            <a:endParaRPr lang="en-US" sz="2500" dirty="0">
              <a:solidFill>
                <a:srgbClr val="FFC000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54" t="50049" r="13839" b="13238"/>
          <a:stretch/>
        </p:blipFill>
        <p:spPr bwMode="auto">
          <a:xfrm>
            <a:off x="2862523" y="870857"/>
            <a:ext cx="2580333" cy="5036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793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84215" y="2140857"/>
            <a:ext cx="2562882" cy="3110934"/>
            <a:chOff x="147715" y="1778000"/>
            <a:chExt cx="2562882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147715" y="2517391"/>
              <a:ext cx="2387207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RESISTOR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983074" y="871336"/>
            <a:ext cx="21616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RESISTOR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86395" y="3410850"/>
            <a:ext cx="35124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POTENTIOMETER VARIABLE RESISTOR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  <a:p>
            <a:pPr algn="ctr"/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07690" y="5008749"/>
            <a:ext cx="351245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PRESET VARIABLE RESISTOR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  <a:p>
            <a:pPr algn="ctr"/>
            <a:endParaRPr lang="en-US" sz="2500" dirty="0">
              <a:solidFill>
                <a:srgbClr val="FFC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86395" y="1811932"/>
            <a:ext cx="314959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RHEOSTAT VARIABLE RESISTOR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0" t="24794" r="13691" b="15302"/>
          <a:stretch/>
        </p:blipFill>
        <p:spPr bwMode="auto">
          <a:xfrm>
            <a:off x="2920580" y="632809"/>
            <a:ext cx="2623877" cy="5201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088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25477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42108" y="2140857"/>
            <a:ext cx="2604989" cy="3110934"/>
            <a:chOff x="105608" y="1778000"/>
            <a:chExt cx="2604989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105608" y="2504631"/>
              <a:ext cx="2471422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CAPACITOR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5" y="787392"/>
            <a:ext cx="32641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CAPACITOR, </a:t>
            </a:r>
            <a:r>
              <a:rPr lang="en-US" sz="2500" b="1" spc="50" dirty="0" err="1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unpolarised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86395" y="3410850"/>
            <a:ext cx="35124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VARIABLE CAPACITOR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03" t="37492" r="13541" b="11453"/>
          <a:stretch/>
        </p:blipFill>
        <p:spPr bwMode="auto">
          <a:xfrm>
            <a:off x="3004456" y="569885"/>
            <a:ext cx="2303234" cy="551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431858" y="2249063"/>
            <a:ext cx="32641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CAPACITOR, </a:t>
            </a:r>
            <a:r>
              <a:rPr lang="en-US" sz="2500" b="1" spc="50" dirty="0" err="1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polarised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91377" y="4776250"/>
            <a:ext cx="35124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TRIMMER VARIABLE CAPACITOR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84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9" grpId="0"/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3163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42108" y="2140857"/>
            <a:ext cx="2604989" cy="3110934"/>
            <a:chOff x="105608" y="1778000"/>
            <a:chExt cx="2604989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105608" y="2504631"/>
              <a:ext cx="2471422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DIODE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5" y="1221072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DIODE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86395" y="3684172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ZENER DIODE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31858" y="2405252"/>
            <a:ext cx="32641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LIGHT EMITTING DIODE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86394" y="5173492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PHOTODIODE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31" t="36893" r="13385" b="22358"/>
          <a:stretch/>
        </p:blipFill>
        <p:spPr bwMode="auto">
          <a:xfrm>
            <a:off x="2862524" y="704606"/>
            <a:ext cx="2608166" cy="5304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542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9" grpId="0"/>
      <p:bldP spid="2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3163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-74708" y="2140857"/>
            <a:ext cx="2862524" cy="3110934"/>
            <a:chOff x="-11208" y="1778000"/>
            <a:chExt cx="2862524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-11208" y="2504631"/>
              <a:ext cx="2862524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TRANSISTOR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5" y="1221072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TRANSISTOR NPN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07693" y="4549447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PHOTOTRANSISTOR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90" t="33937" r="13244" b="15302"/>
          <a:stretch/>
        </p:blipFill>
        <p:spPr bwMode="auto">
          <a:xfrm>
            <a:off x="3060593" y="864521"/>
            <a:ext cx="2325801" cy="4805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5386395" y="2934354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TRANSISTOR PNP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2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8564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2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ONLINE CLASS REMINDERS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611702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26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638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3163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-74708" y="2140857"/>
            <a:ext cx="2862524" cy="3110934"/>
            <a:chOff x="-11208" y="1778000"/>
            <a:chExt cx="2862524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-11208" y="2504631"/>
              <a:ext cx="2862524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AUDIO &amp; RADIO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5" y="1221072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MICROPHONE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07693" y="4549447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LOUDSPEAKER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86395" y="2934354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EARPHONE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93" t="31905" r="12054" b="22358"/>
          <a:stretch/>
        </p:blipFill>
        <p:spPr bwMode="auto">
          <a:xfrm>
            <a:off x="3004458" y="856344"/>
            <a:ext cx="2303235" cy="515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41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3163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-74708" y="2140857"/>
            <a:ext cx="2862524" cy="3110934"/>
            <a:chOff x="-11208" y="1778000"/>
            <a:chExt cx="2862524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-11208" y="2504631"/>
              <a:ext cx="2862524" cy="2026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AUDIO AND RADIO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5" y="1221072"/>
            <a:ext cx="32641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PIEZO TRANSDUCER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07693" y="4549447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AERIAL (ANTENNA)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86395" y="2934354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AMPLIFIER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1" t="49693" r="12575" b="10190"/>
          <a:stretch/>
        </p:blipFill>
        <p:spPr bwMode="auto">
          <a:xfrm>
            <a:off x="2862524" y="880175"/>
            <a:ext cx="2523871" cy="4940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952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2681288" y="331635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9" name="TextBox 88"/>
          <p:cNvSpPr txBox="1"/>
          <p:nvPr/>
        </p:nvSpPr>
        <p:spPr>
          <a:xfrm>
            <a:off x="128931" y="254775"/>
            <a:ext cx="245524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COMMON</a:t>
            </a:r>
          </a:p>
          <a:p>
            <a:pPr>
              <a:lnSpc>
                <a:spcPts val="2300"/>
              </a:lnSpc>
            </a:pPr>
            <a:r>
              <a:rPr lang="en-AU" sz="28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ELECTRICAL </a:t>
            </a:r>
            <a:r>
              <a:rPr lang="en-AU" sz="2800" b="1" dirty="0">
                <a:ln w="3175">
                  <a:noFill/>
                </a:ln>
                <a:solidFill>
                  <a:schemeClr val="bg2">
                    <a:lumMod val="90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Myriad Pro" pitchFamily="34" charset="0"/>
              </a:rPr>
              <a:t>SYMBOLS</a:t>
            </a:r>
          </a:p>
        </p:txBody>
      </p:sp>
      <p:grpSp>
        <p:nvGrpSpPr>
          <p:cNvPr id="74" name="Teacher Guide"/>
          <p:cNvGrpSpPr/>
          <p:nvPr/>
        </p:nvGrpSpPr>
        <p:grpSpPr>
          <a:xfrm>
            <a:off x="-74708" y="2140857"/>
            <a:ext cx="2862524" cy="3110934"/>
            <a:chOff x="-11208" y="1778000"/>
            <a:chExt cx="2862524" cy="3251200"/>
          </a:xfrm>
        </p:grpSpPr>
        <p:grpSp>
          <p:nvGrpSpPr>
            <p:cNvPr id="84" name="Group 83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87" name="Rectangle 86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88" name="Rectangle 8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-11208" y="2504631"/>
              <a:ext cx="2862524" cy="154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METERS</a:t>
              </a:r>
            </a:p>
            <a:p>
              <a:pPr algn="ctr"/>
              <a:r>
                <a:rPr lang="en-US" sz="3000" b="1" spc="50" dirty="0">
                  <a:ln w="13500">
                    <a:noFill/>
                    <a:prstDash val="solid"/>
                  </a:ln>
                  <a:solidFill>
                    <a:srgbClr val="FF0000">
                      <a:alpha val="95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SYMBOLS</a:t>
              </a:r>
            </a:p>
            <a:p>
              <a:pPr algn="ctr"/>
              <a:endParaRPr lang="en-US" sz="3000" dirty="0">
                <a:solidFill>
                  <a:srgbClr val="FFC000">
                    <a:alpha val="95000"/>
                  </a:srgbClr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386394" y="982545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VOLTMETER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07693" y="3207118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GALVANOMETER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86395" y="2140857"/>
            <a:ext cx="32641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AMMETER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1" t="27460" r="13170" b="15302"/>
          <a:stretch/>
        </p:blipFill>
        <p:spPr bwMode="auto">
          <a:xfrm>
            <a:off x="2989941" y="555450"/>
            <a:ext cx="2396453" cy="564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5386394" y="4313467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OHMMETER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86393" y="5231633"/>
            <a:ext cx="35124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spc="50" dirty="0">
                <a:ln w="13500">
                  <a:noFill/>
                  <a:prstDash val="solid"/>
                </a:ln>
                <a:solidFill>
                  <a:srgbClr val="FFC000">
                    <a:alpha val="9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OSCILLOSCOPE</a:t>
            </a:r>
            <a:endParaRPr lang="en-US" sz="2500" dirty="0">
              <a:solidFill>
                <a:srgbClr val="FFC000">
                  <a:alpha val="9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36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7" grpId="0"/>
      <p:bldP spid="16" grpId="0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0068" y="249698"/>
            <a:ext cx="878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GENERALIZATION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553645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2" descr="C:\Users\Admin\Documents\1733b070075597d4b401929cfd35bbcb.gif">
            <a:extLst>
              <a:ext uri="{FF2B5EF4-FFF2-40B4-BE49-F238E27FC236}">
                <a16:creationId xmlns:a16="http://schemas.microsoft.com/office/drawing/2014/main" id="{4F477C4E-4E2F-49A5-B3FA-F8FFDE02B6A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951165"/>
            <a:ext cx="9144000" cy="1859380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41D284-E747-48E6-B9B5-9536DB53B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095" y="1014478"/>
            <a:ext cx="5797750" cy="332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7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0136" y="223164"/>
            <a:ext cx="878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GLOBAL ISSUE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553645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1368E10E-0488-4B51-BB9B-0C0AF50C7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6" t="12963" r="26930" b="15458"/>
          <a:stretch/>
        </p:blipFill>
        <p:spPr>
          <a:xfrm>
            <a:off x="189948" y="1348444"/>
            <a:ext cx="4324477" cy="30869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DBBFB4-660B-4E00-B0A0-D520D195C9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34" t="8908" r="30965" b="50000"/>
          <a:stretch/>
        </p:blipFill>
        <p:spPr>
          <a:xfrm>
            <a:off x="4713209" y="1687777"/>
            <a:ext cx="4240843" cy="240831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AFDBF11-55E2-48EA-894D-4435F7C10CD7}"/>
              </a:ext>
            </a:extLst>
          </p:cNvPr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2" descr="C:\Users\Admin\Documents\1733b070075597d4b401929cfd35bbcb.gif">
            <a:extLst>
              <a:ext uri="{FF2B5EF4-FFF2-40B4-BE49-F238E27FC236}">
                <a16:creationId xmlns:a16="http://schemas.microsoft.com/office/drawing/2014/main" id="{638EF1D6-ED53-429C-A89A-946B8DB3ED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4951165"/>
            <a:ext cx="9144000" cy="18593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066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0136" y="223164"/>
            <a:ext cx="878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PERPETUALITE CORE VALUES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553645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AFDBF11-55E2-48EA-894D-4435F7C10CD7}"/>
              </a:ext>
            </a:extLst>
          </p:cNvPr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2" descr="C:\Users\Admin\Documents\1733b070075597d4b401929cfd35bbcb.gif">
            <a:extLst>
              <a:ext uri="{FF2B5EF4-FFF2-40B4-BE49-F238E27FC236}">
                <a16:creationId xmlns:a16="http://schemas.microsoft.com/office/drawing/2014/main" id="{638EF1D6-ED53-429C-A89A-946B8DB3ED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951165"/>
            <a:ext cx="9144000" cy="1859380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AC3324-256B-408E-8227-F5C1BB6E7686}"/>
              </a:ext>
            </a:extLst>
          </p:cNvPr>
          <p:cNvSpPr txBox="1"/>
          <p:nvPr/>
        </p:nvSpPr>
        <p:spPr>
          <a:xfrm>
            <a:off x="900364" y="1864713"/>
            <a:ext cx="79533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effectLst/>
                <a:highlight>
                  <a:srgbClr val="FFFF00"/>
                </a:highlight>
                <a:latin typeface="Arial" panose="020B0604020202020204" pitchFamily="34" charset="0"/>
                <a:ea typeface="Calibri" panose="020F0502020204030204" pitchFamily="34" charset="0"/>
              </a:rPr>
              <a:t>Love of Self, Family, and Neighbors</a:t>
            </a:r>
          </a:p>
          <a:p>
            <a:endParaRPr lang="en-US" sz="3600" dirty="0">
              <a:effectLst/>
              <a:highlight>
                <a:srgbClr val="FFFF00"/>
              </a:highlight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</a:rPr>
              <a:t>Regularly check electrical wirings </a:t>
            </a:r>
            <a:endParaRPr lang="en-PH" sz="36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40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/>
          <p:cNvPicPr>
            <a:picLocks noChangeAspect="1" noChangeArrowheads="1"/>
          </p:cNvPicPr>
          <p:nvPr/>
        </p:nvPicPr>
        <p:blipFill>
          <a:blip r:embed="rId3"/>
          <a:srcRect l="23222" t="14871" r="5334" b="1444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78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ELECTRICITY AND MAGNETISM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553645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3407296" y="6020769"/>
            <a:ext cx="2312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An Overview</a:t>
            </a:r>
          </a:p>
        </p:txBody>
      </p:sp>
      <p:pic>
        <p:nvPicPr>
          <p:cNvPr id="7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6048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450" y="5375150"/>
            <a:ext cx="88564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50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LEARNING OBJECTIVES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00069" y="6057023"/>
            <a:ext cx="8611702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26" name="Picture 2" descr="C:\Users\Admin\Documents\1733b070075597d4b401929cfd35bbcb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638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300069" y="6057023"/>
            <a:ext cx="8611702" cy="0"/>
          </a:xfrm>
          <a:prstGeom prst="line">
            <a:avLst/>
          </a:prstGeom>
          <a:ln w="15875">
            <a:solidFill>
              <a:schemeClr val="tx1"/>
            </a:solidFill>
          </a:ln>
          <a:effectLst>
            <a:outerShdw dist="12700" dir="2700000" algn="tl" rotWithShape="0">
              <a:schemeClr val="bg1">
                <a:lumMod val="85000"/>
                <a:alpha val="6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4736783"/>
            <a:ext cx="9144000" cy="2289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050" name="Picture 2" descr="C:\Users\Admin\Downloads\giphy-downsized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65313"/>
            <a:ext cx="9144000" cy="6923314"/>
          </a:xfrm>
          <a:prstGeom prst="rect">
            <a:avLst/>
          </a:prstGeom>
          <a:noFill/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0CB899F-265F-4A8C-B941-AF9A84D7BF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6366100"/>
              </p:ext>
            </p:extLst>
          </p:nvPr>
        </p:nvGraphicFramePr>
        <p:xfrm>
          <a:off x="643812" y="1383675"/>
          <a:ext cx="7620000" cy="437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7CDFCC-F782-447A-934E-1AFDA814974A}"/>
              </a:ext>
            </a:extLst>
          </p:cNvPr>
          <p:cNvSpPr txBox="1"/>
          <p:nvPr/>
        </p:nvSpPr>
        <p:spPr>
          <a:xfrm>
            <a:off x="287564" y="161250"/>
            <a:ext cx="88564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5000" b="1" dirty="0">
                <a:ln w="3175">
                  <a:noFill/>
                </a:ln>
                <a:solidFill>
                  <a:schemeClr val="bg1"/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LEARNING OBJECTIVES</a:t>
            </a:r>
          </a:p>
        </p:txBody>
      </p:sp>
    </p:spTree>
    <p:extLst>
      <p:ext uri="{BB962C8B-B14F-4D97-AF65-F5344CB8AC3E}">
        <p14:creationId xmlns:p14="http://schemas.microsoft.com/office/powerpoint/2010/main" val="259638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2681288" y="27315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2" name="Circuit Off" descr="circuit01-off.png" hidden="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1"/>
          <a:stretch/>
        </p:blipFill>
        <p:spPr>
          <a:xfrm>
            <a:off x="1114778" y="-25400"/>
            <a:ext cx="8029222" cy="68580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0" y="497472"/>
            <a:ext cx="2743957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WHAT IS ELECTRICITY?</a:t>
            </a:r>
            <a:endParaRPr lang="en-AU" sz="2400" b="1" dirty="0">
              <a:ln w="3175">
                <a:noFill/>
              </a:ln>
              <a:solidFill>
                <a:schemeClr val="bg2">
                  <a:lumMod val="90000"/>
                </a:schemeClr>
              </a:solidFill>
              <a:effectLst>
                <a:outerShdw dist="12700" dir="5400000" algn="t" rotWithShape="0">
                  <a:schemeClr val="bg1">
                    <a:lumMod val="85000"/>
                    <a:alpha val="8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2" t="22000" r="16666" b="11968"/>
          <a:stretch/>
        </p:blipFill>
        <p:spPr bwMode="auto">
          <a:xfrm>
            <a:off x="261256" y="1074057"/>
            <a:ext cx="8558893" cy="5471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514" y="297967"/>
            <a:ext cx="1984950" cy="176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88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2681288" y="357483"/>
            <a:ext cx="6138862" cy="6170316"/>
          </a:xfrm>
          <a:prstGeom prst="rect">
            <a:avLst/>
          </a:prstGeom>
          <a:solidFill>
            <a:srgbClr val="BBAE9B"/>
          </a:solidFill>
          <a:ln w="127000" cmpd="sng">
            <a:solidFill>
              <a:schemeClr val="bg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2" name="Circuit Off" descr="circuit01-off.png" hidden="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1"/>
          <a:stretch/>
        </p:blipFill>
        <p:spPr>
          <a:xfrm>
            <a:off x="1114778" y="-25400"/>
            <a:ext cx="8029222" cy="68580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0" y="497472"/>
            <a:ext cx="2743957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AU" sz="2400" b="1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12700" dir="5400000" algn="t" rotWithShape="0">
                    <a:schemeClr val="bg1">
                      <a:lumMod val="85000"/>
                      <a:alpha val="80000"/>
                    </a:schemeClr>
                  </a:outerShdw>
                </a:effectLst>
                <a:latin typeface="Arial Black" panose="020B0A04020102020204" pitchFamily="34" charset="0"/>
              </a:rPr>
              <a:t>WHAT IS ELECTRICITY?</a:t>
            </a:r>
            <a:endParaRPr lang="en-AU" sz="2400" b="1" dirty="0">
              <a:ln w="3175">
                <a:noFill/>
              </a:ln>
              <a:solidFill>
                <a:schemeClr val="bg2">
                  <a:lumMod val="90000"/>
                </a:schemeClr>
              </a:solidFill>
              <a:effectLst>
                <a:outerShdw dist="12700" dir="5400000" algn="t" rotWithShape="0">
                  <a:schemeClr val="bg1">
                    <a:lumMod val="85000"/>
                    <a:alpha val="8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grpSp>
        <p:nvGrpSpPr>
          <p:cNvPr id="37" name="Teacher Guide"/>
          <p:cNvGrpSpPr/>
          <p:nvPr/>
        </p:nvGrpSpPr>
        <p:grpSpPr>
          <a:xfrm>
            <a:off x="29748" y="1817041"/>
            <a:ext cx="2584507" cy="3840498"/>
            <a:chOff x="126090" y="1778000"/>
            <a:chExt cx="2584507" cy="3251200"/>
          </a:xfrm>
        </p:grpSpPr>
        <p:grpSp>
          <p:nvGrpSpPr>
            <p:cNvPr id="39" name="Group 38"/>
            <p:cNvGrpSpPr/>
            <p:nvPr/>
          </p:nvGrpSpPr>
          <p:grpSpPr>
            <a:xfrm>
              <a:off x="226041" y="1778000"/>
              <a:ext cx="2484556" cy="3251200"/>
              <a:chOff x="226041" y="1778000"/>
              <a:chExt cx="2484556" cy="3251200"/>
            </a:xfrm>
          </p:grpSpPr>
          <p:sp>
            <p:nvSpPr>
              <p:cNvPr id="45" name="Rectangle 44"/>
              <p:cNvSpPr/>
              <p:nvPr/>
            </p:nvSpPr>
            <p:spPr>
              <a:xfrm rot="553424">
                <a:off x="480041" y="2032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8" name="Rectangle 47"/>
              <p:cNvSpPr/>
              <p:nvPr/>
            </p:nvSpPr>
            <p:spPr>
              <a:xfrm rot="290509">
                <a:off x="314941" y="18923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226041" y="1778000"/>
                <a:ext cx="2230556" cy="299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126090" y="1803512"/>
              <a:ext cx="2330508" cy="320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000" dirty="0"/>
                <a:t>2 Types of Charge: (Positive &amp; Negative)</a:t>
              </a:r>
            </a:p>
            <a:p>
              <a:pPr algn="ctr">
                <a:spcBef>
                  <a:spcPct val="50000"/>
                </a:spcBef>
              </a:pPr>
              <a:r>
                <a:rPr lang="en-US" sz="2000" dirty="0"/>
                <a:t>Like charges repel while unlike charges attract.</a:t>
              </a:r>
            </a:p>
            <a:p>
              <a:pPr algn="ctr">
                <a:spcBef>
                  <a:spcPct val="50000"/>
                </a:spcBef>
              </a:pPr>
              <a:r>
                <a:rPr lang="en-US" sz="2000" dirty="0"/>
                <a:t>Surrounding every charge is an electric field</a:t>
              </a:r>
            </a:p>
            <a:p>
              <a:pPr algn="ctr"/>
              <a:r>
                <a:rPr lang="en-AU" sz="2000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  <a:p>
              <a:pPr algn="ctr"/>
              <a:endParaRPr lang="en-AU" sz="2000" dirty="0"/>
            </a:p>
          </p:txBody>
        </p:sp>
      </p:grpSp>
      <p:sp>
        <p:nvSpPr>
          <p:cNvPr id="50" name="Hide Teacher Guide"/>
          <p:cNvSpPr txBox="1"/>
          <p:nvPr/>
        </p:nvSpPr>
        <p:spPr>
          <a:xfrm>
            <a:off x="826219" y="1367569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  <p:sp>
        <p:nvSpPr>
          <p:cNvPr id="51" name="Show Teacher Guide"/>
          <p:cNvSpPr txBox="1"/>
          <p:nvPr/>
        </p:nvSpPr>
        <p:spPr>
          <a:xfrm>
            <a:off x="826219" y="1367569"/>
            <a:ext cx="109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</a:t>
            </a:r>
          </a:p>
        </p:txBody>
      </p:sp>
      <p:pic>
        <p:nvPicPr>
          <p:cNvPr id="5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4972" y="3442641"/>
            <a:ext cx="5891493" cy="2999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4972" y="400232"/>
            <a:ext cx="5891494" cy="321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53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 decel="100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9CC56E15CA4B4F94C0355FBE479FEE" ma:contentTypeVersion="5" ma:contentTypeDescription="Create a new document." ma:contentTypeScope="" ma:versionID="eb3b1b442bc3ebf48ffb265661468d4b">
  <xsd:schema xmlns:xsd="http://www.w3.org/2001/XMLSchema" xmlns:xs="http://www.w3.org/2001/XMLSchema" xmlns:p="http://schemas.microsoft.com/office/2006/metadata/properties" xmlns:ns2="b40a1204-8be8-4b75-b021-7f5188262405" targetNamespace="http://schemas.microsoft.com/office/2006/metadata/properties" ma:root="true" ma:fieldsID="a13ebbfc8c5fe857fb82c48e21a948bd" ns2:_="">
    <xsd:import namespace="b40a1204-8be8-4b75-b021-7f51882624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0a1204-8be8-4b75-b021-7f51882624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b40a1204-8be8-4b75-b021-7f5188262405" xsi:nil="true"/>
  </documentManagement>
</p:properties>
</file>

<file path=customXml/itemProps1.xml><?xml version="1.0" encoding="utf-8"?>
<ds:datastoreItem xmlns:ds="http://schemas.openxmlformats.org/officeDocument/2006/customXml" ds:itemID="{720D929D-8FC3-417E-B1C3-1406095313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3EF750-60B9-47F7-8681-7CE12E5C6727}"/>
</file>

<file path=customXml/itemProps3.xml><?xml version="1.0" encoding="utf-8"?>
<ds:datastoreItem xmlns:ds="http://schemas.openxmlformats.org/officeDocument/2006/customXml" ds:itemID="{53E4080C-7A1C-40E0-B997-26FC5EF20549}">
  <ds:schemaRefs>
    <ds:schemaRef ds:uri="http://schemas.microsoft.com/office/2006/metadata/properties"/>
    <ds:schemaRef ds:uri="http://schemas.microsoft.com/office/infopath/2007/PartnerControls"/>
    <ds:schemaRef ds:uri="f357e7df-5e36-476b-a1b0-bcf39e86cbf7"/>
    <ds:schemaRef ds:uri="15397348-62b1-4ef8-9968-3f50955407f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3540</TotalTime>
  <Words>649</Words>
  <Application>Microsoft Office PowerPoint</Application>
  <PresentationFormat>On-screen Show (4:3)</PresentationFormat>
  <Paragraphs>234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Arial Black</vt:lpstr>
      <vt:lpstr>Calibri</vt:lpstr>
      <vt:lpstr>Myriad Pro</vt:lpstr>
      <vt:lpstr>Myriad Pro Cond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Saffron148</dc:creator>
  <cp:lastModifiedBy>Dionafer Bangga</cp:lastModifiedBy>
  <cp:revision>198</cp:revision>
  <dcterms:created xsi:type="dcterms:W3CDTF">2013-12-09T09:02:33Z</dcterms:created>
  <dcterms:modified xsi:type="dcterms:W3CDTF">2022-02-19T12:25:49Z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0x010100D89CC56E15CA4B4F94C0355FBE479FEE</vt:lpwstr>
  </property>
  <property fmtid="{D5CDD505-2E9C-101B-9397-08002B2CF9AE}" pid="3" name="Order">
    <vt:r8>109100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TriggerFlowInfo">
    <vt:lpwstr/>
  </property>
</Properties>
</file>